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heme/themeOverride1.xml" ContentType="application/vnd.openxmlformats-officedocument.themeOverr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69"/>
  </p:notesMasterIdLst>
  <p:handoutMasterIdLst>
    <p:handoutMasterId r:id="rId70"/>
  </p:handoutMasterIdLst>
  <p:sldIdLst>
    <p:sldId id="520" r:id="rId2"/>
    <p:sldId id="552" r:id="rId3"/>
    <p:sldId id="550" r:id="rId4"/>
    <p:sldId id="551" r:id="rId5"/>
    <p:sldId id="555" r:id="rId6"/>
    <p:sldId id="553" r:id="rId7"/>
    <p:sldId id="486" r:id="rId8"/>
    <p:sldId id="388" r:id="rId9"/>
    <p:sldId id="580" r:id="rId10"/>
    <p:sldId id="487" r:id="rId11"/>
    <p:sldId id="521" r:id="rId12"/>
    <p:sldId id="578" r:id="rId13"/>
    <p:sldId id="579" r:id="rId14"/>
    <p:sldId id="522" r:id="rId15"/>
    <p:sldId id="523" r:id="rId16"/>
    <p:sldId id="554" r:id="rId17"/>
    <p:sldId id="524" r:id="rId18"/>
    <p:sldId id="525" r:id="rId19"/>
    <p:sldId id="526" r:id="rId20"/>
    <p:sldId id="527" r:id="rId21"/>
    <p:sldId id="528" r:id="rId22"/>
    <p:sldId id="530" r:id="rId23"/>
    <p:sldId id="561" r:id="rId24"/>
    <p:sldId id="562" r:id="rId25"/>
    <p:sldId id="564" r:id="rId26"/>
    <p:sldId id="563" r:id="rId27"/>
    <p:sldId id="565" r:id="rId28"/>
    <p:sldId id="566" r:id="rId29"/>
    <p:sldId id="567" r:id="rId30"/>
    <p:sldId id="568" r:id="rId31"/>
    <p:sldId id="560" r:id="rId32"/>
    <p:sldId id="488" r:id="rId33"/>
    <p:sldId id="531" r:id="rId34"/>
    <p:sldId id="532" r:id="rId35"/>
    <p:sldId id="533" r:id="rId36"/>
    <p:sldId id="534" r:id="rId37"/>
    <p:sldId id="536" r:id="rId38"/>
    <p:sldId id="535" r:id="rId39"/>
    <p:sldId id="537" r:id="rId40"/>
    <p:sldId id="538" r:id="rId41"/>
    <p:sldId id="549" r:id="rId42"/>
    <p:sldId id="569" r:id="rId43"/>
    <p:sldId id="571" r:id="rId44"/>
    <p:sldId id="577" r:id="rId45"/>
    <p:sldId id="573" r:id="rId46"/>
    <p:sldId id="574" r:id="rId47"/>
    <p:sldId id="575" r:id="rId48"/>
    <p:sldId id="576" r:id="rId49"/>
    <p:sldId id="540" r:id="rId50"/>
    <p:sldId id="492" r:id="rId51"/>
    <p:sldId id="541" r:id="rId52"/>
    <p:sldId id="493" r:id="rId53"/>
    <p:sldId id="442" r:id="rId54"/>
    <p:sldId id="491" r:id="rId55"/>
    <p:sldId id="497" r:id="rId56"/>
    <p:sldId id="496" r:id="rId57"/>
    <p:sldId id="495" r:id="rId58"/>
    <p:sldId id="494" r:id="rId59"/>
    <p:sldId id="542" r:id="rId60"/>
    <p:sldId id="543" r:id="rId61"/>
    <p:sldId id="544" r:id="rId62"/>
    <p:sldId id="545" r:id="rId63"/>
    <p:sldId id="546" r:id="rId64"/>
    <p:sldId id="547" r:id="rId65"/>
    <p:sldId id="548" r:id="rId66"/>
    <p:sldId id="581" r:id="rId67"/>
    <p:sldId id="582" r:id="rId68"/>
  </p:sldIdLst>
  <p:sldSz cx="9144000" cy="6858000" type="screen4x3"/>
  <p:notesSz cx="6858000" cy="9144000"/>
  <p:defaultTextStyle>
    <a:defPPr>
      <a:defRPr lang="zh-CN"/>
    </a:defPPr>
    <a:lvl1pPr algn="just" rtl="0" fontAlgn="base">
      <a:lnSpc>
        <a:spcPct val="120000"/>
      </a:lnSpc>
      <a:spcBef>
        <a:spcPct val="20000"/>
      </a:spcBef>
      <a:spcAft>
        <a:spcPct val="0"/>
      </a:spcAft>
      <a:buClr>
        <a:srgbClr val="FF6600"/>
      </a:buClr>
      <a:buSzPct val="80000"/>
      <a:buFont typeface="Wingdings" pitchFamily="2" charset="2"/>
      <a:buChar char="q"/>
      <a:defRPr kumimoji="1" kern="1200">
        <a:solidFill>
          <a:schemeClr val="bg2"/>
        </a:solidFill>
        <a:latin typeface="Times New Roman" pitchFamily="18" charset="0"/>
        <a:ea typeface="宋体" pitchFamily="2" charset="-122"/>
        <a:cs typeface="+mn-cs"/>
      </a:defRPr>
    </a:lvl1pPr>
    <a:lvl2pPr marL="457200" algn="just" rtl="0" fontAlgn="base">
      <a:lnSpc>
        <a:spcPct val="120000"/>
      </a:lnSpc>
      <a:spcBef>
        <a:spcPct val="20000"/>
      </a:spcBef>
      <a:spcAft>
        <a:spcPct val="0"/>
      </a:spcAft>
      <a:buClr>
        <a:srgbClr val="FF6600"/>
      </a:buClr>
      <a:buSzPct val="80000"/>
      <a:buFont typeface="Wingdings" pitchFamily="2" charset="2"/>
      <a:buChar char="q"/>
      <a:defRPr kumimoji="1" kern="1200">
        <a:solidFill>
          <a:schemeClr val="bg2"/>
        </a:solidFill>
        <a:latin typeface="Times New Roman" pitchFamily="18" charset="0"/>
        <a:ea typeface="宋体" pitchFamily="2" charset="-122"/>
        <a:cs typeface="+mn-cs"/>
      </a:defRPr>
    </a:lvl2pPr>
    <a:lvl3pPr marL="914400" algn="just" rtl="0" fontAlgn="base">
      <a:lnSpc>
        <a:spcPct val="120000"/>
      </a:lnSpc>
      <a:spcBef>
        <a:spcPct val="20000"/>
      </a:spcBef>
      <a:spcAft>
        <a:spcPct val="0"/>
      </a:spcAft>
      <a:buClr>
        <a:srgbClr val="FF6600"/>
      </a:buClr>
      <a:buSzPct val="80000"/>
      <a:buFont typeface="Wingdings" pitchFamily="2" charset="2"/>
      <a:buChar char="q"/>
      <a:defRPr kumimoji="1" kern="1200">
        <a:solidFill>
          <a:schemeClr val="bg2"/>
        </a:solidFill>
        <a:latin typeface="Times New Roman" pitchFamily="18" charset="0"/>
        <a:ea typeface="宋体" pitchFamily="2" charset="-122"/>
        <a:cs typeface="+mn-cs"/>
      </a:defRPr>
    </a:lvl3pPr>
    <a:lvl4pPr marL="1371600" algn="just" rtl="0" fontAlgn="base">
      <a:lnSpc>
        <a:spcPct val="120000"/>
      </a:lnSpc>
      <a:spcBef>
        <a:spcPct val="20000"/>
      </a:spcBef>
      <a:spcAft>
        <a:spcPct val="0"/>
      </a:spcAft>
      <a:buClr>
        <a:srgbClr val="FF6600"/>
      </a:buClr>
      <a:buSzPct val="80000"/>
      <a:buFont typeface="Wingdings" pitchFamily="2" charset="2"/>
      <a:buChar char="q"/>
      <a:defRPr kumimoji="1" kern="1200">
        <a:solidFill>
          <a:schemeClr val="bg2"/>
        </a:solidFill>
        <a:latin typeface="Times New Roman" pitchFamily="18" charset="0"/>
        <a:ea typeface="宋体" pitchFamily="2" charset="-122"/>
        <a:cs typeface="+mn-cs"/>
      </a:defRPr>
    </a:lvl4pPr>
    <a:lvl5pPr marL="1828800" algn="just" rtl="0" fontAlgn="base">
      <a:lnSpc>
        <a:spcPct val="120000"/>
      </a:lnSpc>
      <a:spcBef>
        <a:spcPct val="20000"/>
      </a:spcBef>
      <a:spcAft>
        <a:spcPct val="0"/>
      </a:spcAft>
      <a:buClr>
        <a:srgbClr val="FF6600"/>
      </a:buClr>
      <a:buSzPct val="80000"/>
      <a:buFont typeface="Wingdings" pitchFamily="2" charset="2"/>
      <a:buChar char="q"/>
      <a:defRPr kumimoji="1" kern="1200">
        <a:solidFill>
          <a:schemeClr val="bg2"/>
        </a:solidFill>
        <a:latin typeface="Times New Roman" pitchFamily="18" charset="0"/>
        <a:ea typeface="宋体" pitchFamily="2" charset="-122"/>
        <a:cs typeface="+mn-cs"/>
      </a:defRPr>
    </a:lvl5pPr>
    <a:lvl6pPr marL="2286000" algn="l" defTabSz="914400" rtl="0" eaLnBrk="1" latinLnBrk="0" hangingPunct="1">
      <a:defRPr kumimoji="1" kern="1200">
        <a:solidFill>
          <a:schemeClr val="bg2"/>
        </a:solidFill>
        <a:latin typeface="Times New Roman" pitchFamily="18" charset="0"/>
        <a:ea typeface="宋体" pitchFamily="2" charset="-122"/>
        <a:cs typeface="+mn-cs"/>
      </a:defRPr>
    </a:lvl6pPr>
    <a:lvl7pPr marL="2743200" algn="l" defTabSz="914400" rtl="0" eaLnBrk="1" latinLnBrk="0" hangingPunct="1">
      <a:defRPr kumimoji="1" kern="1200">
        <a:solidFill>
          <a:schemeClr val="bg2"/>
        </a:solidFill>
        <a:latin typeface="Times New Roman" pitchFamily="18" charset="0"/>
        <a:ea typeface="宋体" pitchFamily="2" charset="-122"/>
        <a:cs typeface="+mn-cs"/>
      </a:defRPr>
    </a:lvl7pPr>
    <a:lvl8pPr marL="3200400" algn="l" defTabSz="914400" rtl="0" eaLnBrk="1" latinLnBrk="0" hangingPunct="1">
      <a:defRPr kumimoji="1" kern="1200">
        <a:solidFill>
          <a:schemeClr val="bg2"/>
        </a:solidFill>
        <a:latin typeface="Times New Roman" pitchFamily="18" charset="0"/>
        <a:ea typeface="宋体" pitchFamily="2" charset="-122"/>
        <a:cs typeface="+mn-cs"/>
      </a:defRPr>
    </a:lvl8pPr>
    <a:lvl9pPr marL="3657600" algn="l" defTabSz="914400" rtl="0" eaLnBrk="1" latinLnBrk="0" hangingPunct="1">
      <a:defRPr kumimoji="1" kern="1200">
        <a:solidFill>
          <a:schemeClr val="bg2"/>
        </a:solidFill>
        <a:latin typeface="Times New Roman" pitchFamily="18"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99FF99"/>
    <a:srgbClr val="000000"/>
    <a:srgbClr val="00CC66"/>
    <a:srgbClr val="FFFFCC"/>
    <a:srgbClr val="996633"/>
    <a:srgbClr val="FF9900"/>
    <a:srgbClr val="FF99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36" autoAdjust="0"/>
    <p:restoredTop sz="95126" autoAdjust="0"/>
  </p:normalViewPr>
  <p:slideViewPr>
    <p:cSldViewPr>
      <p:cViewPr varScale="1">
        <p:scale>
          <a:sx n="90" d="100"/>
          <a:sy n="90" d="100"/>
        </p:scale>
        <p:origin x="776" y="60"/>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Lst>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43" d="100"/>
          <a:sy n="43" d="100"/>
        </p:scale>
        <p:origin x="-1428"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s>
</file>

<file path=ppt/_rels/viewProps.xml.rels><?xml version="1.0" encoding="UTF-8" standalone="yes"?>
<Relationships xmlns="http://schemas.openxmlformats.org/package/2006/relationships"><Relationship Id="rId8" Type="http://schemas.openxmlformats.org/officeDocument/2006/relationships/slide" Target="slides/slide36.xml"/><Relationship Id="rId3" Type="http://schemas.openxmlformats.org/officeDocument/2006/relationships/slide" Target="slides/slide11.xml"/><Relationship Id="rId7" Type="http://schemas.openxmlformats.org/officeDocument/2006/relationships/slide" Target="slides/slide34.xml"/><Relationship Id="rId2" Type="http://schemas.openxmlformats.org/officeDocument/2006/relationships/slide" Target="slides/slide8.xml"/><Relationship Id="rId1" Type="http://schemas.openxmlformats.org/officeDocument/2006/relationships/slide" Target="slides/slide1.xml"/><Relationship Id="rId6" Type="http://schemas.openxmlformats.org/officeDocument/2006/relationships/slide" Target="slides/slide33.xml"/><Relationship Id="rId11" Type="http://schemas.openxmlformats.org/officeDocument/2006/relationships/slide" Target="slides/slide60.xml"/><Relationship Id="rId5" Type="http://schemas.openxmlformats.org/officeDocument/2006/relationships/slide" Target="slides/slide31.xml"/><Relationship Id="rId10" Type="http://schemas.openxmlformats.org/officeDocument/2006/relationships/slide" Target="slides/slide59.xml"/><Relationship Id="rId4" Type="http://schemas.openxmlformats.org/officeDocument/2006/relationships/slide" Target="slides/slide22.xml"/><Relationship Id="rId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lnSpc>
                <a:spcPct val="100000"/>
              </a:lnSpc>
              <a:spcBef>
                <a:spcPct val="0"/>
              </a:spcBef>
              <a:buClrTx/>
              <a:buSzTx/>
              <a:buFontTx/>
              <a:buNone/>
              <a:defRPr sz="1200" smtClean="0">
                <a:solidFill>
                  <a:schemeClr val="tx1"/>
                </a:solidFill>
              </a:defRPr>
            </a:lvl1pPr>
          </a:lstStyle>
          <a:p>
            <a:pPr>
              <a:defRPr/>
            </a:pPr>
            <a:endParaRPr lang="en-US" altLang="zh-CN"/>
          </a:p>
        </p:txBody>
      </p:sp>
      <p:sp>
        <p:nvSpPr>
          <p:cNvPr id="7171"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lnSpc>
                <a:spcPct val="100000"/>
              </a:lnSpc>
              <a:spcBef>
                <a:spcPct val="0"/>
              </a:spcBef>
              <a:buClrTx/>
              <a:buSzTx/>
              <a:buFontTx/>
              <a:buNone/>
              <a:defRPr sz="1200" smtClean="0">
                <a:solidFill>
                  <a:schemeClr val="tx1"/>
                </a:solidFill>
              </a:defRPr>
            </a:lvl1pPr>
          </a:lstStyle>
          <a:p>
            <a:pPr>
              <a:defRPr/>
            </a:pPr>
            <a:endParaRPr lang="en-US" altLang="zh-CN"/>
          </a:p>
        </p:txBody>
      </p:sp>
      <p:sp>
        <p:nvSpPr>
          <p:cNvPr id="7172"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lnSpc>
                <a:spcPct val="100000"/>
              </a:lnSpc>
              <a:spcBef>
                <a:spcPct val="0"/>
              </a:spcBef>
              <a:buClrTx/>
              <a:buSzTx/>
              <a:buFontTx/>
              <a:buNone/>
              <a:defRPr sz="1200" smtClean="0">
                <a:solidFill>
                  <a:schemeClr val="tx1"/>
                </a:solidFill>
              </a:defRPr>
            </a:lvl1pPr>
          </a:lstStyle>
          <a:p>
            <a:pPr>
              <a:defRPr/>
            </a:pPr>
            <a:endParaRPr lang="en-US" altLang="zh-CN"/>
          </a:p>
        </p:txBody>
      </p:sp>
      <p:sp>
        <p:nvSpPr>
          <p:cNvPr id="7173"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lnSpc>
                <a:spcPct val="100000"/>
              </a:lnSpc>
              <a:spcBef>
                <a:spcPct val="0"/>
              </a:spcBef>
              <a:buClrTx/>
              <a:buSzTx/>
              <a:buFontTx/>
              <a:buNone/>
              <a:defRPr sz="1200" smtClean="0">
                <a:solidFill>
                  <a:schemeClr val="tx1"/>
                </a:solidFill>
              </a:defRPr>
            </a:lvl1pPr>
          </a:lstStyle>
          <a:p>
            <a:pPr>
              <a:defRPr/>
            </a:pPr>
            <a:fld id="{589CB30A-9AED-4945-8016-41009302DAEC}" type="slidenum">
              <a:rPr lang="en-US" altLang="zh-CN"/>
              <a:pPr>
                <a:defRPr/>
              </a:pPr>
              <a:t>‹#›</a:t>
            </a:fld>
            <a:endParaRPr lang="en-US" altLang="zh-CN"/>
          </a:p>
        </p:txBody>
      </p:sp>
    </p:spTree>
    <p:extLst>
      <p:ext uri="{BB962C8B-B14F-4D97-AF65-F5344CB8AC3E}">
        <p14:creationId xmlns:p14="http://schemas.microsoft.com/office/powerpoint/2010/main" val="3738784026"/>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lnSpc>
                <a:spcPct val="100000"/>
              </a:lnSpc>
              <a:spcBef>
                <a:spcPct val="0"/>
              </a:spcBef>
              <a:buClrTx/>
              <a:buSzTx/>
              <a:buFontTx/>
              <a:buNone/>
              <a:defRPr sz="1200" smtClean="0">
                <a:solidFill>
                  <a:schemeClr val="tx1"/>
                </a:solidFill>
              </a:defRPr>
            </a:lvl1pPr>
          </a:lstStyle>
          <a:p>
            <a:pPr>
              <a:defRPr/>
            </a:pPr>
            <a:endParaRPr lang="en-US" altLang="zh-CN"/>
          </a:p>
        </p:txBody>
      </p:sp>
      <p:sp>
        <p:nvSpPr>
          <p:cNvPr id="9219"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lnSpc>
                <a:spcPct val="100000"/>
              </a:lnSpc>
              <a:spcBef>
                <a:spcPct val="0"/>
              </a:spcBef>
              <a:buClrTx/>
              <a:buSzTx/>
              <a:buFontTx/>
              <a:buNone/>
              <a:defRPr sz="1200" smtClean="0">
                <a:solidFill>
                  <a:schemeClr val="tx1"/>
                </a:solidFill>
              </a:defRPr>
            </a:lvl1pPr>
          </a:lstStyle>
          <a:p>
            <a:pPr>
              <a:defRPr/>
            </a:pPr>
            <a:endParaRPr lang="en-US" altLang="zh-CN"/>
          </a:p>
        </p:txBody>
      </p:sp>
      <p:sp>
        <p:nvSpPr>
          <p:cNvPr id="5018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922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922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lnSpc>
                <a:spcPct val="100000"/>
              </a:lnSpc>
              <a:spcBef>
                <a:spcPct val="0"/>
              </a:spcBef>
              <a:buClrTx/>
              <a:buSzTx/>
              <a:buFontTx/>
              <a:buNone/>
              <a:defRPr sz="1200" smtClean="0">
                <a:solidFill>
                  <a:schemeClr val="tx1"/>
                </a:solidFill>
              </a:defRPr>
            </a:lvl1pPr>
          </a:lstStyle>
          <a:p>
            <a:pPr>
              <a:defRPr/>
            </a:pPr>
            <a:endParaRPr lang="en-US" altLang="zh-CN"/>
          </a:p>
        </p:txBody>
      </p:sp>
      <p:sp>
        <p:nvSpPr>
          <p:cNvPr id="922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lnSpc>
                <a:spcPct val="100000"/>
              </a:lnSpc>
              <a:spcBef>
                <a:spcPct val="0"/>
              </a:spcBef>
              <a:buClrTx/>
              <a:buSzTx/>
              <a:buFontTx/>
              <a:buNone/>
              <a:defRPr sz="1200" smtClean="0">
                <a:solidFill>
                  <a:schemeClr val="tx1"/>
                </a:solidFill>
              </a:defRPr>
            </a:lvl1pPr>
          </a:lstStyle>
          <a:p>
            <a:pPr>
              <a:defRPr/>
            </a:pPr>
            <a:fld id="{F942687B-09D3-4400-A051-738E50BA8966}" type="slidenum">
              <a:rPr lang="en-US" altLang="zh-CN"/>
              <a:pPr>
                <a:defRPr/>
              </a:pPr>
              <a:t>‹#›</a:t>
            </a:fld>
            <a:endParaRPr lang="en-US" altLang="zh-CN"/>
          </a:p>
        </p:txBody>
      </p:sp>
    </p:spTree>
    <p:extLst>
      <p:ext uri="{BB962C8B-B14F-4D97-AF65-F5344CB8AC3E}">
        <p14:creationId xmlns:p14="http://schemas.microsoft.com/office/powerpoint/2010/main" val="207600683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DFB33035-0F3E-4A06-9495-BB1257B53148}" type="slidenum">
              <a:rPr lang="en-US" altLang="zh-CN"/>
              <a:pPr/>
              <a:t>1</a:t>
            </a:fld>
            <a:endParaRPr lang="en-US" altLang="zh-CN"/>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2487581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0D353270-144A-4F68-90E8-70688F6AD911}" type="slidenum">
              <a:rPr lang="en-US" altLang="zh-CN"/>
              <a:pPr/>
              <a:t>38</a:t>
            </a:fld>
            <a:endParaRPr lang="en-US" altLang="zh-CN"/>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35291830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FA32C40E-6AEC-4BDC-8CF5-C0AD478F28C0}" type="slidenum">
              <a:rPr lang="en-US" altLang="zh-CN"/>
              <a:pPr/>
              <a:t>53</a:t>
            </a:fld>
            <a:endParaRPr lang="en-US" altLang="zh-CN"/>
          </a:p>
        </p:txBody>
      </p:sp>
      <p:sp>
        <p:nvSpPr>
          <p:cNvPr id="60419" name="Rectangle 2"/>
          <p:cNvSpPr>
            <a:spLocks noGrp="1" noRot="1" noChangeAspect="1" noChangeArrowheads="1" noTextEdit="1"/>
          </p:cNvSpPr>
          <p:nvPr>
            <p:ph type="sldImg"/>
          </p:nvPr>
        </p:nvSpPr>
        <p:spPr>
          <a:solidFill>
            <a:srgbClr val="FFFFFF"/>
          </a:solidFill>
          <a:ln/>
        </p:spPr>
      </p:sp>
      <p:sp>
        <p:nvSpPr>
          <p:cNvPr id="60420"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zh-CN" altLang="zh-CN" smtClean="0"/>
          </a:p>
        </p:txBody>
      </p:sp>
    </p:spTree>
    <p:extLst>
      <p:ext uri="{BB962C8B-B14F-4D97-AF65-F5344CB8AC3E}">
        <p14:creationId xmlns:p14="http://schemas.microsoft.com/office/powerpoint/2010/main" val="4200787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9BAA55E0-CAFB-44C4-86CD-D1CCFF3F4603}" type="slidenum">
              <a:rPr lang="en-US" altLang="zh-CN"/>
              <a:pPr/>
              <a:t>58</a:t>
            </a:fld>
            <a:endParaRPr lang="en-US" altLang="zh-CN"/>
          </a:p>
        </p:txBody>
      </p:sp>
      <p:sp>
        <p:nvSpPr>
          <p:cNvPr id="61443" name="Rectangle 2"/>
          <p:cNvSpPr>
            <a:spLocks noGrp="1" noRot="1" noChangeAspect="1" noChangeArrowheads="1" noTextEdit="1"/>
          </p:cNvSpPr>
          <p:nvPr>
            <p:ph type="sldImg"/>
          </p:nvPr>
        </p:nvSpPr>
        <p:spPr>
          <a:solidFill>
            <a:srgbClr val="FFFFFF"/>
          </a:solidFill>
          <a:ln/>
        </p:spPr>
      </p:sp>
      <p:sp>
        <p:nvSpPr>
          <p:cNvPr id="61444"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zh-CN" altLang="zh-CN" smtClean="0"/>
          </a:p>
        </p:txBody>
      </p:sp>
    </p:spTree>
    <p:extLst>
      <p:ext uri="{BB962C8B-B14F-4D97-AF65-F5344CB8AC3E}">
        <p14:creationId xmlns:p14="http://schemas.microsoft.com/office/powerpoint/2010/main" val="32411606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p>
            <a:fld id="{15B2D489-1388-4843-9EFD-DD63E0751CE8}" type="slidenum">
              <a:rPr lang="en-US" altLang="zh-CN"/>
              <a:pPr/>
              <a:t>59</a:t>
            </a:fld>
            <a:endParaRPr lang="en-US" altLang="zh-CN"/>
          </a:p>
        </p:txBody>
      </p:sp>
      <p:sp>
        <p:nvSpPr>
          <p:cNvPr id="62467" name="Rectangle 2"/>
          <p:cNvSpPr>
            <a:spLocks noGrp="1" noRot="1" noChangeAspect="1" noChangeArrowheads="1" noTextEdit="1"/>
          </p:cNvSpPr>
          <p:nvPr>
            <p:ph type="sldImg"/>
          </p:nvPr>
        </p:nvSpPr>
        <p:spPr>
          <a:ln/>
        </p:spPr>
      </p:sp>
      <p:sp>
        <p:nvSpPr>
          <p:cNvPr id="62468"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25827753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4B9B46E0-20A0-497B-B0DE-E906EE8D21F1}" type="slidenum">
              <a:rPr lang="en-US" altLang="zh-CN"/>
              <a:pPr/>
              <a:t>60</a:t>
            </a:fld>
            <a:endParaRPr lang="en-US" altLang="zh-CN"/>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4088802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p:spPr>
        <p:txBody>
          <a:bodyPr/>
          <a:lstStyle/>
          <a:p>
            <a:fld id="{75B3469D-E5A9-46A1-A0B0-47334987834B}" type="slidenum">
              <a:rPr lang="en-US" altLang="zh-CN"/>
              <a:pPr/>
              <a:t>65</a:t>
            </a:fld>
            <a:endParaRPr lang="en-US" altLang="zh-CN"/>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3338052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2AC2D9B9-FFE4-4503-8BEC-EDD553D80015}" type="slidenum">
              <a:rPr lang="en-US" altLang="zh-CN"/>
              <a:pPr/>
              <a:t>8</a:t>
            </a:fld>
            <a:endParaRPr lang="en-US" altLang="zh-CN"/>
          </a:p>
        </p:txBody>
      </p:sp>
      <p:sp>
        <p:nvSpPr>
          <p:cNvPr id="52227" name="Rectangle 2"/>
          <p:cNvSpPr>
            <a:spLocks noGrp="1" noRot="1" noChangeAspect="1" noChangeArrowheads="1" noTextEdit="1"/>
          </p:cNvSpPr>
          <p:nvPr>
            <p:ph type="sldImg"/>
          </p:nvPr>
        </p:nvSpPr>
        <p:spPr>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zh-CN" altLang="zh-CN" dirty="0" smtClean="0"/>
          </a:p>
        </p:txBody>
      </p:sp>
    </p:spTree>
    <p:extLst>
      <p:ext uri="{BB962C8B-B14F-4D97-AF65-F5344CB8AC3E}">
        <p14:creationId xmlns:p14="http://schemas.microsoft.com/office/powerpoint/2010/main" val="14225230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fld id="{8465B663-6E2B-4E7A-91F0-75A7C44003FF}" type="slidenum">
              <a:rPr lang="en-US" altLang="zh-CN"/>
              <a:pPr/>
              <a:t>11</a:t>
            </a:fld>
            <a:endParaRPr lang="en-US" altLang="zh-CN"/>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197881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p:spPr>
        <p:txBody>
          <a:bodyPr/>
          <a:lstStyle/>
          <a:p>
            <a:fld id="{AADDFBCE-B1FE-4BA6-A9CA-B14861C88E0A}" type="slidenum">
              <a:rPr lang="en-US" altLang="zh-CN"/>
              <a:pPr/>
              <a:t>21</a:t>
            </a:fld>
            <a:endParaRPr lang="en-US" altLang="zh-CN"/>
          </a:p>
        </p:txBody>
      </p:sp>
      <p:sp>
        <p:nvSpPr>
          <p:cNvPr id="54275" name="Rectangle 2"/>
          <p:cNvSpPr>
            <a:spLocks noGrp="1" noRot="1" noChangeAspect="1" noChangeArrowheads="1" noTextEdit="1"/>
          </p:cNvSpPr>
          <p:nvPr>
            <p:ph type="sldImg"/>
          </p:nvPr>
        </p:nvSpPr>
        <p:spPr>
          <a:ln/>
        </p:spPr>
      </p:sp>
      <p:sp>
        <p:nvSpPr>
          <p:cNvPr id="54276"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12375844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07792D60-D4AF-4AFB-9831-3A066BE0A504}" type="slidenum">
              <a:rPr lang="en-US" altLang="zh-CN"/>
              <a:pPr/>
              <a:t>22</a:t>
            </a:fld>
            <a:endParaRPr lang="en-US" altLang="zh-CN"/>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10410537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txBox="1">
            <a:spLocks noGrp="1" noChangeArrowheads="1"/>
          </p:cNvSpPr>
          <p:nvPr/>
        </p:nvSpPr>
        <p:spPr bwMode="auto">
          <a:xfrm>
            <a:off x="3886200" y="8686800"/>
            <a:ext cx="2971800" cy="457200"/>
          </a:xfrm>
          <a:prstGeom prst="rect">
            <a:avLst/>
          </a:prstGeom>
          <a:noFill/>
          <a:ln w="9525">
            <a:noFill/>
            <a:miter lim="800000"/>
            <a:headEnd/>
            <a:tailEnd/>
          </a:ln>
        </p:spPr>
        <p:txBody>
          <a:bodyPr anchor="b"/>
          <a:lstStyle/>
          <a:p>
            <a:pPr algn="r">
              <a:lnSpc>
                <a:spcPct val="100000"/>
              </a:lnSpc>
              <a:spcBef>
                <a:spcPct val="0"/>
              </a:spcBef>
              <a:buClrTx/>
              <a:buSzTx/>
              <a:buFontTx/>
              <a:buNone/>
            </a:pPr>
            <a:fld id="{7354870B-CC81-4A25-B159-3264B98C035A}" type="slidenum">
              <a:rPr lang="en-US" altLang="zh-CN" sz="1200">
                <a:solidFill>
                  <a:schemeClr val="tx1"/>
                </a:solidFill>
              </a:rPr>
              <a:pPr algn="r">
                <a:lnSpc>
                  <a:spcPct val="100000"/>
                </a:lnSpc>
                <a:spcBef>
                  <a:spcPct val="0"/>
                </a:spcBef>
                <a:buClrTx/>
                <a:buSzTx/>
                <a:buFontTx/>
                <a:buNone/>
              </a:pPr>
              <a:t>31</a:t>
            </a:fld>
            <a:endParaRPr lang="en-US" altLang="zh-CN" sz="1200">
              <a:solidFill>
                <a:schemeClr val="tx1"/>
              </a:solidFill>
            </a:endParaRPr>
          </a:p>
        </p:txBody>
      </p:sp>
      <p:sp>
        <p:nvSpPr>
          <p:cNvPr id="87043" name="Rectangle 2"/>
          <p:cNvSpPr>
            <a:spLocks noGrp="1" noRot="1" noChangeAspect="1" noChangeArrowheads="1" noTextEdit="1"/>
          </p:cNvSpPr>
          <p:nvPr>
            <p:ph type="sldImg"/>
          </p:nvPr>
        </p:nvSpPr>
        <p:spPr>
          <a:ln/>
        </p:spPr>
      </p:sp>
      <p:sp>
        <p:nvSpPr>
          <p:cNvPr id="87044"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21183484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8B0E6491-BDD8-4887-B5F9-1F954CB3FCF1}" type="slidenum">
              <a:rPr lang="en-US" altLang="zh-CN"/>
              <a:pPr/>
              <a:t>33</a:t>
            </a:fld>
            <a:endParaRPr lang="en-US" altLang="zh-CN"/>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1249968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E15A82C6-A827-41FA-8146-E215D9E74691}" type="slidenum">
              <a:rPr lang="en-US" altLang="zh-CN"/>
              <a:pPr/>
              <a:t>34</a:t>
            </a:fld>
            <a:endParaRPr lang="en-US" altLang="zh-CN"/>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3523060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fld id="{05E1D691-4F2A-4777-AB36-9F9CE7BFAAE7}" type="slidenum">
              <a:rPr lang="en-US" altLang="zh-CN"/>
              <a:pPr/>
              <a:t>36</a:t>
            </a:fld>
            <a:endParaRPr lang="en-US" altLang="zh-CN"/>
          </a:p>
        </p:txBody>
      </p:sp>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noFill/>
          <a:ln/>
        </p:spPr>
        <p:txBody>
          <a:bodyPr/>
          <a:lstStyle/>
          <a:p>
            <a:pPr eaLnBrk="1" hangingPunct="1"/>
            <a:endParaRPr lang="zh-CN" altLang="zh-CN" smtClean="0"/>
          </a:p>
        </p:txBody>
      </p:sp>
    </p:spTree>
    <p:extLst>
      <p:ext uri="{BB962C8B-B14F-4D97-AF65-F5344CB8AC3E}">
        <p14:creationId xmlns:p14="http://schemas.microsoft.com/office/powerpoint/2010/main" val="1680091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Rectangle 2"/>
          <p:cNvSpPr>
            <a:spLocks noChangeArrowheads="1"/>
          </p:cNvSpPr>
          <p:nvPr/>
        </p:nvSpPr>
        <p:spPr bwMode="ltGray">
          <a:xfrm>
            <a:off x="0" y="0"/>
            <a:ext cx="825500" cy="6858000"/>
          </a:xfrm>
          <a:prstGeom prst="rect">
            <a:avLst/>
          </a:prstGeom>
          <a:solidFill>
            <a:schemeClr val="tx2">
              <a:alpha val="50000"/>
            </a:schemeClr>
          </a:solidFill>
          <a:ln w="9525">
            <a:noFill/>
            <a:miter lim="800000"/>
            <a:headEnd/>
            <a:tailEnd/>
          </a:ln>
        </p:spPr>
        <p:txBody>
          <a:bodyPr wrap="none" anchor="ctr"/>
          <a:lstStyle/>
          <a:p>
            <a:pPr algn="ctr">
              <a:lnSpc>
                <a:spcPct val="100000"/>
              </a:lnSpc>
              <a:spcBef>
                <a:spcPct val="0"/>
              </a:spcBef>
              <a:buClrTx/>
              <a:buSzTx/>
              <a:buFontTx/>
              <a:buNone/>
              <a:defRPr/>
            </a:pPr>
            <a:endParaRPr lang="zh-CN" altLang="zh-CN" sz="2400">
              <a:solidFill>
                <a:schemeClr val="tx1"/>
              </a:solidFill>
            </a:endParaRPr>
          </a:p>
        </p:txBody>
      </p:sp>
      <p:sp>
        <p:nvSpPr>
          <p:cNvPr id="24579" name="Rectangle 3"/>
          <p:cNvSpPr>
            <a:spLocks noGrp="1" noChangeArrowheads="1"/>
          </p:cNvSpPr>
          <p:nvPr>
            <p:ph type="ctrTitle"/>
          </p:nvPr>
        </p:nvSpPr>
        <p:spPr>
          <a:xfrm>
            <a:off x="990600" y="2514600"/>
            <a:ext cx="7467600" cy="762000"/>
          </a:xfrm>
        </p:spPr>
        <p:txBody>
          <a:bodyPr>
            <a:spAutoFit/>
          </a:bodyPr>
          <a:lstStyle>
            <a:lvl1pPr>
              <a:defRPr sz="6600">
                <a:solidFill>
                  <a:srgbClr val="CCFFFF"/>
                </a:solidFill>
              </a:defRPr>
            </a:lvl1pPr>
          </a:lstStyle>
          <a:p>
            <a:r>
              <a:rPr lang="zh-CN" altLang="en-US"/>
              <a:t>单击此处编辑母版标题样式</a:t>
            </a:r>
          </a:p>
        </p:txBody>
      </p:sp>
      <p:sp>
        <p:nvSpPr>
          <p:cNvPr id="24580" name="Rectangle 4"/>
          <p:cNvSpPr>
            <a:spLocks noGrp="1" noChangeArrowheads="1"/>
          </p:cNvSpPr>
          <p:nvPr>
            <p:ph type="subTitle" idx="1"/>
          </p:nvPr>
        </p:nvSpPr>
        <p:spPr>
          <a:xfrm>
            <a:off x="1524000" y="3429000"/>
            <a:ext cx="6400800" cy="1752600"/>
          </a:xfrm>
        </p:spPr>
        <p:txBody>
          <a:bodyPr/>
          <a:lstStyle>
            <a:lvl1pPr marL="0" indent="0" algn="ctr">
              <a:buFont typeface="Wingdings" pitchFamily="2" charset="2"/>
              <a:buNone/>
              <a:defRPr sz="4000">
                <a:solidFill>
                  <a:srgbClr val="CCECFF"/>
                </a:solidFill>
              </a:defRPr>
            </a:lvl1pPr>
          </a:lstStyle>
          <a:p>
            <a:r>
              <a:rPr lang="zh-CN" altLang="en-US"/>
              <a:t>单击此处编辑母版副标题样式</a:t>
            </a:r>
          </a:p>
        </p:txBody>
      </p:sp>
      <p:sp>
        <p:nvSpPr>
          <p:cNvPr id="5" name="Rectangle 5"/>
          <p:cNvSpPr>
            <a:spLocks noGrp="1" noChangeArrowheads="1"/>
          </p:cNvSpPr>
          <p:nvPr>
            <p:ph type="dt" sz="half" idx="10"/>
          </p:nvPr>
        </p:nvSpPr>
        <p:spPr>
          <a:xfrm>
            <a:off x="838200" y="6248400"/>
            <a:ext cx="1752600" cy="457200"/>
          </a:xfrm>
        </p:spPr>
        <p:txBody>
          <a:bodyPr/>
          <a:lstStyle>
            <a:lvl1pPr>
              <a:defRPr smtClean="0">
                <a:solidFill>
                  <a:srgbClr val="CCECFF"/>
                </a:solidFill>
              </a:defRPr>
            </a:lvl1pPr>
          </a:lstStyle>
          <a:p>
            <a:pPr>
              <a:defRPr/>
            </a:pPr>
            <a:fld id="{F2DF0F39-8A14-4AB3-90F8-CCB52A944D21}" type="datetime1">
              <a:rPr lang="zh-CN" altLang="en-US"/>
              <a:pPr>
                <a:defRPr/>
              </a:pPr>
              <a:t>2022/3/7</a:t>
            </a:fld>
            <a:endParaRPr lang="en-US" altLang="zh-CN"/>
          </a:p>
        </p:txBody>
      </p:sp>
      <p:sp>
        <p:nvSpPr>
          <p:cNvPr id="6" name="Rectangle 6"/>
          <p:cNvSpPr>
            <a:spLocks noGrp="1" noChangeArrowheads="1"/>
          </p:cNvSpPr>
          <p:nvPr>
            <p:ph type="ftr" sz="quarter" idx="11"/>
          </p:nvPr>
        </p:nvSpPr>
        <p:spPr>
          <a:xfrm>
            <a:off x="3276600" y="6248400"/>
            <a:ext cx="2895600" cy="457200"/>
          </a:xfrm>
        </p:spPr>
        <p:txBody>
          <a:bodyPr/>
          <a:lstStyle>
            <a:lvl1pPr>
              <a:defRPr smtClean="0">
                <a:solidFill>
                  <a:srgbClr val="CCECFF"/>
                </a:solidFill>
              </a:defRPr>
            </a:lvl1pPr>
          </a:lstStyle>
          <a:p>
            <a:pPr>
              <a:defRPr/>
            </a:pPr>
            <a:endParaRPr lang="en-US" altLang="zh-CN"/>
          </a:p>
        </p:txBody>
      </p:sp>
      <p:sp>
        <p:nvSpPr>
          <p:cNvPr id="7" name="Rectangle 7"/>
          <p:cNvSpPr>
            <a:spLocks noGrp="1" noChangeArrowheads="1"/>
          </p:cNvSpPr>
          <p:nvPr>
            <p:ph type="sldNum" sz="quarter" idx="12"/>
          </p:nvPr>
        </p:nvSpPr>
        <p:spPr>
          <a:xfrm>
            <a:off x="6934200" y="6248400"/>
            <a:ext cx="1905000" cy="457200"/>
          </a:xfrm>
        </p:spPr>
        <p:txBody>
          <a:bodyPr/>
          <a:lstStyle>
            <a:lvl1pPr>
              <a:defRPr smtClean="0">
                <a:solidFill>
                  <a:srgbClr val="CCECFF"/>
                </a:solidFill>
              </a:defRPr>
            </a:lvl1pPr>
          </a:lstStyle>
          <a:p>
            <a:pPr>
              <a:defRPr/>
            </a:pPr>
            <a:fld id="{99F6FA05-2769-4EC6-929E-DE94F9C5AE82}" type="slidenum">
              <a:rPr lang="en-US" altLang="zh-CN"/>
              <a:pPr>
                <a:defRPr/>
              </a:pPr>
              <a:t>‹#›</a:t>
            </a:fld>
            <a:endParaRPr lang="en-US" altLang="zh-CN"/>
          </a:p>
        </p:txBody>
      </p:sp>
    </p:spTree>
  </p:cSld>
  <p:clrMapOvr>
    <a:masterClrMapping/>
  </p:clrMapOvr>
  <p:transition>
    <p:pull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fld id="{C30026B9-260E-4D10-9398-FCE731E162F3}" type="datetime1">
              <a:rPr lang="zh-CN" altLang="en-US"/>
              <a:pPr>
                <a:defRPr/>
              </a:pPr>
              <a:t>2022/3/7</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A4F65550-0269-449D-9EB8-62416FD482FC}" type="slidenum">
              <a:rPr lang="en-US" altLang="zh-CN"/>
              <a:pPr>
                <a:defRPr/>
              </a:pPr>
              <a:t>‹#›</a:t>
            </a:fld>
            <a:endParaRPr lang="en-US" altLang="zh-CN"/>
          </a:p>
        </p:txBody>
      </p:sp>
    </p:spTree>
  </p:cSld>
  <p:clrMapOvr>
    <a:masterClrMapping/>
  </p:clrMapOvr>
  <p:transition>
    <p:pull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400800" y="457200"/>
            <a:ext cx="2057400" cy="56388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228600" y="457200"/>
            <a:ext cx="6019800" cy="56388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fld id="{34448982-BAE0-4AA8-8A00-A4B5C7399DB5}" type="datetime1">
              <a:rPr lang="zh-CN" altLang="en-US"/>
              <a:pPr>
                <a:defRPr/>
              </a:pPr>
              <a:t>2022/3/7</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A00D4F05-1A7A-4EEA-BA45-8A41A570C0AB}" type="slidenum">
              <a:rPr lang="en-US" altLang="zh-CN"/>
              <a:pPr>
                <a:defRPr/>
              </a:pPr>
              <a:t>‹#›</a:t>
            </a:fld>
            <a:endParaRPr lang="en-US" altLang="zh-CN"/>
          </a:p>
        </p:txBody>
      </p:sp>
    </p:spTree>
  </p:cSld>
  <p:clrMapOvr>
    <a:masterClrMapping/>
  </p:clrMapOvr>
  <p:transition>
    <p:pull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228600" y="457200"/>
            <a:ext cx="7772400" cy="1143000"/>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685800" y="1981200"/>
            <a:ext cx="7772400" cy="4114800"/>
          </a:xfrm>
        </p:spPr>
        <p:txBody>
          <a:bodyPr/>
          <a:lstStyle/>
          <a:p>
            <a:pPr lvl="0"/>
            <a:endParaRPr lang="zh-CN" altLang="en-US" noProof="0" smtClean="0"/>
          </a:p>
        </p:txBody>
      </p:sp>
      <p:sp>
        <p:nvSpPr>
          <p:cNvPr id="4" name="Rectangle 4"/>
          <p:cNvSpPr>
            <a:spLocks noGrp="1" noChangeArrowheads="1"/>
          </p:cNvSpPr>
          <p:nvPr>
            <p:ph type="dt" sz="half" idx="10"/>
          </p:nvPr>
        </p:nvSpPr>
        <p:spPr>
          <a:ln/>
        </p:spPr>
        <p:txBody>
          <a:bodyPr/>
          <a:lstStyle>
            <a:lvl1pPr>
              <a:defRPr/>
            </a:lvl1pPr>
          </a:lstStyle>
          <a:p>
            <a:pPr>
              <a:defRPr/>
            </a:pPr>
            <a:fld id="{428AE6D1-1C56-4DEF-A4B7-46F946A3C765}" type="datetime1">
              <a:rPr lang="zh-CN" altLang="en-US"/>
              <a:pPr>
                <a:defRPr/>
              </a:pPr>
              <a:t>2022/3/7</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023FF4F3-B6F1-47AA-BF29-8276C091BB6D}" type="slidenum">
              <a:rPr lang="en-US" altLang="zh-CN"/>
              <a:pPr>
                <a:defRPr/>
              </a:pPr>
              <a:t>‹#›</a:t>
            </a:fld>
            <a:endParaRPr lang="en-US" altLang="zh-CN"/>
          </a:p>
        </p:txBody>
      </p:sp>
    </p:spTree>
  </p:cSld>
  <p:clrMapOvr>
    <a:masterClrMapping/>
  </p:clrMapOvr>
  <p:transition>
    <p:pull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fld id="{B355BD43-98B4-4C53-BE74-E260DA1C6194}" type="datetime1">
              <a:rPr lang="zh-CN" altLang="en-US"/>
              <a:pPr>
                <a:defRPr/>
              </a:pPr>
              <a:t>2022/3/7</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8B421214-C813-4F11-BDF3-655742A5CBC0}" type="slidenum">
              <a:rPr lang="en-US" altLang="zh-CN"/>
              <a:pPr>
                <a:defRPr/>
              </a:pPr>
              <a:t>‹#›</a:t>
            </a:fld>
            <a:endParaRPr lang="en-US" altLang="zh-CN"/>
          </a:p>
        </p:txBody>
      </p:sp>
    </p:spTree>
  </p:cSld>
  <p:clrMapOvr>
    <a:masterClrMapping/>
  </p:clrMapOvr>
  <p:transition>
    <p:pull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fld id="{182427F3-D6E7-496B-AF4A-2420A476298F}" type="datetime1">
              <a:rPr lang="zh-CN" altLang="en-US"/>
              <a:pPr>
                <a:defRPr/>
              </a:pPr>
              <a:t>2022/3/7</a:t>
            </a:fld>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EB948013-6B54-42E7-BF6C-888189B05D2F}" type="slidenum">
              <a:rPr lang="en-US" altLang="zh-CN"/>
              <a:pPr>
                <a:defRPr/>
              </a:pPr>
              <a:t>‹#›</a:t>
            </a:fld>
            <a:endParaRPr lang="en-US" altLang="zh-CN"/>
          </a:p>
        </p:txBody>
      </p:sp>
    </p:spTree>
  </p:cSld>
  <p:clrMapOvr>
    <a:masterClrMapping/>
  </p:clrMapOvr>
  <p:transition>
    <p:pull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fld id="{40FD54AF-8105-45F1-B65D-09C8BE7D9602}" type="datetime1">
              <a:rPr lang="zh-CN" altLang="en-US"/>
              <a:pPr>
                <a:defRPr/>
              </a:pPr>
              <a:t>2022/3/7</a:t>
            </a:fld>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EB1C20C3-41A6-42C4-8D58-BAB276A4568F}" type="slidenum">
              <a:rPr lang="en-US" altLang="zh-CN"/>
              <a:pPr>
                <a:defRPr/>
              </a:pPr>
              <a:t>‹#›</a:t>
            </a:fld>
            <a:endParaRPr lang="en-US" altLang="zh-CN"/>
          </a:p>
        </p:txBody>
      </p:sp>
    </p:spTree>
  </p:cSld>
  <p:clrMapOvr>
    <a:masterClrMapping/>
  </p:clrMapOvr>
  <p:transition>
    <p:pull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fld id="{24F3957A-A7FF-4DD4-A059-989112209DF9}" type="datetime1">
              <a:rPr lang="zh-CN" altLang="en-US"/>
              <a:pPr>
                <a:defRPr/>
              </a:pPr>
              <a:t>2022/3/7</a:t>
            </a:fld>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pPr>
              <a:defRPr/>
            </a:pPr>
            <a:fld id="{E040FA34-9890-45F2-8596-564F70BB2939}" type="slidenum">
              <a:rPr lang="en-US" altLang="zh-CN"/>
              <a:pPr>
                <a:defRPr/>
              </a:pPr>
              <a:t>‹#›</a:t>
            </a:fld>
            <a:endParaRPr lang="en-US" altLang="zh-CN"/>
          </a:p>
        </p:txBody>
      </p:sp>
    </p:spTree>
  </p:cSld>
  <p:clrMapOvr>
    <a:masterClrMapping/>
  </p:clrMapOvr>
  <p:transition>
    <p:pull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fld id="{A24CEA5D-A99C-4F99-A0FB-33D82AD1409B}" type="datetime1">
              <a:rPr lang="zh-CN" altLang="en-US"/>
              <a:pPr>
                <a:defRPr/>
              </a:pPr>
              <a:t>2022/3/7</a:t>
            </a:fld>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pPr>
              <a:defRPr/>
            </a:pPr>
            <a:fld id="{CAD0785F-C016-4A7C-8459-FC04C143F54C}" type="slidenum">
              <a:rPr lang="en-US" altLang="zh-CN"/>
              <a:pPr>
                <a:defRPr/>
              </a:pPr>
              <a:t>‹#›</a:t>
            </a:fld>
            <a:endParaRPr lang="en-US" altLang="zh-CN"/>
          </a:p>
        </p:txBody>
      </p:sp>
    </p:spTree>
  </p:cSld>
  <p:clrMapOvr>
    <a:masterClrMapping/>
  </p:clrMapOvr>
  <p:transition>
    <p:pull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DF4BCD73-C1D2-412C-A286-D91277DD9A71}" type="datetime1">
              <a:rPr lang="zh-CN" altLang="en-US"/>
              <a:pPr>
                <a:defRPr/>
              </a:pPr>
              <a:t>2022/3/7</a:t>
            </a:fld>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pPr>
              <a:defRPr/>
            </a:pPr>
            <a:fld id="{3D0BD650-D0D2-4673-A5F4-B32C97802A96}" type="slidenum">
              <a:rPr lang="en-US" altLang="zh-CN"/>
              <a:pPr>
                <a:defRPr/>
              </a:pPr>
              <a:t>‹#›</a:t>
            </a:fld>
            <a:endParaRPr lang="en-US" altLang="zh-CN"/>
          </a:p>
        </p:txBody>
      </p:sp>
    </p:spTree>
  </p:cSld>
  <p:clrMapOvr>
    <a:masterClrMapping/>
  </p:clrMapOvr>
  <p:transition>
    <p:pull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fld id="{55F84118-9E28-442D-8B48-2890AC927C33}" type="datetime1">
              <a:rPr lang="zh-CN" altLang="en-US"/>
              <a:pPr>
                <a:defRPr/>
              </a:pPr>
              <a:t>2022/3/7</a:t>
            </a:fld>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674A8E76-B57B-45AC-A7D8-55EB60E57370}" type="slidenum">
              <a:rPr lang="en-US" altLang="zh-CN"/>
              <a:pPr>
                <a:defRPr/>
              </a:pPr>
              <a:t>‹#›</a:t>
            </a:fld>
            <a:endParaRPr lang="en-US" altLang="zh-CN"/>
          </a:p>
        </p:txBody>
      </p:sp>
    </p:spTree>
  </p:cSld>
  <p:clrMapOvr>
    <a:masterClrMapping/>
  </p:clrMapOvr>
  <p:transition>
    <p:pull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fld id="{A6CA85F2-14F2-4D74-82E8-DA85B3316B5D}" type="datetime1">
              <a:rPr lang="zh-CN" altLang="en-US"/>
              <a:pPr>
                <a:defRPr/>
              </a:pPr>
              <a:t>2022/3/7</a:t>
            </a:fld>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14CECF53-B9A9-4A4A-9F40-F03E2822FE60}" type="slidenum">
              <a:rPr lang="en-US" altLang="zh-CN"/>
              <a:pPr>
                <a:defRPr/>
              </a:pPr>
              <a:t>‹#›</a:t>
            </a:fld>
            <a:endParaRPr lang="en-US" altLang="zh-CN"/>
          </a:p>
        </p:txBody>
      </p:sp>
    </p:spTree>
  </p:cSld>
  <p:clrMapOvr>
    <a:masterClrMapping/>
  </p:clrMapOvr>
  <p:transition>
    <p:pull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CCFFFF"/>
            </a:gs>
            <a:gs pos="100000">
              <a:srgbClr val="FFFFFF"/>
            </a:gs>
          </a:gsLst>
          <a:lin ang="2700000" scaled="1"/>
        </a:gradFill>
        <a:effectLst/>
      </p:bgPr>
    </p:bg>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bwMode="auto">
          <a:xfrm>
            <a:off x="228600" y="457200"/>
            <a:ext cx="7772400" cy="1143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zh-CN" altLang="en-US" smtClean="0"/>
              <a:t>单击此处编辑母版标题样式</a:t>
            </a:r>
          </a:p>
        </p:txBody>
      </p:sp>
      <p:sp>
        <p:nvSpPr>
          <p:cNvPr id="23555"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23556"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l">
              <a:lnSpc>
                <a:spcPct val="100000"/>
              </a:lnSpc>
              <a:spcBef>
                <a:spcPct val="50000"/>
              </a:spcBef>
              <a:buClrTx/>
              <a:buSzTx/>
              <a:buFontTx/>
              <a:buNone/>
              <a:defRPr kumimoji="0" sz="1400" smtClean="0">
                <a:solidFill>
                  <a:schemeClr val="tx1"/>
                </a:solidFill>
              </a:defRPr>
            </a:lvl1pPr>
          </a:lstStyle>
          <a:p>
            <a:pPr>
              <a:defRPr/>
            </a:pPr>
            <a:fld id="{09AC5EBF-F454-4572-97F4-D64A0B4AB055}" type="datetime1">
              <a:rPr lang="zh-CN" altLang="en-US"/>
              <a:pPr>
                <a:defRPr/>
              </a:pPr>
              <a:t>2022/3/7</a:t>
            </a:fld>
            <a:endParaRPr lang="en-US" altLang="zh-CN"/>
          </a:p>
        </p:txBody>
      </p:sp>
      <p:sp>
        <p:nvSpPr>
          <p:cNvPr id="23557"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lnSpc>
                <a:spcPct val="100000"/>
              </a:lnSpc>
              <a:spcBef>
                <a:spcPct val="50000"/>
              </a:spcBef>
              <a:buClrTx/>
              <a:buSzTx/>
              <a:buFontTx/>
              <a:buNone/>
              <a:defRPr kumimoji="0" sz="1400" smtClean="0">
                <a:solidFill>
                  <a:schemeClr val="tx1"/>
                </a:solidFill>
              </a:defRPr>
            </a:lvl1pPr>
          </a:lstStyle>
          <a:p>
            <a:pPr>
              <a:defRPr/>
            </a:pPr>
            <a:endParaRPr lang="en-US" altLang="zh-CN"/>
          </a:p>
        </p:txBody>
      </p:sp>
      <p:sp>
        <p:nvSpPr>
          <p:cNvPr id="23558"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lnSpc>
                <a:spcPct val="100000"/>
              </a:lnSpc>
              <a:spcBef>
                <a:spcPct val="50000"/>
              </a:spcBef>
              <a:buClrTx/>
              <a:buSzTx/>
              <a:buFontTx/>
              <a:buNone/>
              <a:defRPr kumimoji="0" sz="1400" smtClean="0">
                <a:solidFill>
                  <a:schemeClr val="tx1"/>
                </a:solidFill>
              </a:defRPr>
            </a:lvl1pPr>
          </a:lstStyle>
          <a:p>
            <a:pPr>
              <a:defRPr/>
            </a:pPr>
            <a:fld id="{805B766E-9D45-4FA1-96E3-EEF8DB520617}" type="slidenum">
              <a:rPr lang="en-US" altLang="zh-CN"/>
              <a:pPr>
                <a:defRPr/>
              </a:pPr>
              <a:t>‹#›</a:t>
            </a:fld>
            <a:endParaRPr lang="en-US" altLang="zh-CN"/>
          </a:p>
        </p:txBody>
      </p:sp>
    </p:spTree>
  </p:cSld>
  <p:clrMap bg1="dk2" tx1="lt1" bg2="dk1" tx2="lt2" accent1="accent1" accent2="accent2" accent3="accent3" accent4="accent4" accent5="accent5" accent6="accent6" hlink="hlink" folHlink="folHlink"/>
  <p:sldLayoutIdLst>
    <p:sldLayoutId id="2147483682" r:id="rId1"/>
    <p:sldLayoutId id="2147483681" r:id="rId2"/>
    <p:sldLayoutId id="2147483680" r:id="rId3"/>
    <p:sldLayoutId id="2147483679" r:id="rId4"/>
    <p:sldLayoutId id="2147483678" r:id="rId5"/>
    <p:sldLayoutId id="2147483677" r:id="rId6"/>
    <p:sldLayoutId id="2147483676" r:id="rId7"/>
    <p:sldLayoutId id="2147483675" r:id="rId8"/>
    <p:sldLayoutId id="2147483674" r:id="rId9"/>
    <p:sldLayoutId id="2147483673" r:id="rId10"/>
    <p:sldLayoutId id="2147483672" r:id="rId11"/>
    <p:sldLayoutId id="2147483671" r:id="rId12"/>
  </p:sldLayoutIdLst>
  <p:transition>
    <p:pull dir="u"/>
  </p:transition>
  <p:txStyles>
    <p:titleStyle>
      <a:lvl1pPr algn="l"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mj-lt"/>
          <a:ea typeface="+mj-ea"/>
          <a:cs typeface="+mj-cs"/>
        </a:defRPr>
      </a:lvl1pPr>
      <a:lvl2pPr algn="l"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ahoma" pitchFamily="34" charset="0"/>
          <a:ea typeface="宋体" pitchFamily="2" charset="-122"/>
        </a:defRPr>
      </a:lvl2pPr>
      <a:lvl3pPr algn="l"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ahoma" pitchFamily="34" charset="0"/>
          <a:ea typeface="宋体" pitchFamily="2" charset="-122"/>
        </a:defRPr>
      </a:lvl3pPr>
      <a:lvl4pPr algn="l"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ahoma" pitchFamily="34" charset="0"/>
          <a:ea typeface="宋体" pitchFamily="2" charset="-122"/>
        </a:defRPr>
      </a:lvl4pPr>
      <a:lvl5pPr algn="l" rtl="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ahoma" pitchFamily="34" charset="0"/>
          <a:ea typeface="宋体" pitchFamily="2" charset="-122"/>
        </a:defRPr>
      </a:lvl5pPr>
      <a:lvl6pPr marL="457200" algn="l" rtl="0" fontAlgn="base">
        <a:spcBef>
          <a:spcPct val="0"/>
        </a:spcBef>
        <a:spcAft>
          <a:spcPct val="0"/>
        </a:spcAft>
        <a:defRPr kumimoji="1" sz="4400">
          <a:solidFill>
            <a:schemeClr val="tx2"/>
          </a:solidFill>
          <a:effectLst>
            <a:outerShdw blurRad="38100" dist="38100" dir="2700000" algn="tl">
              <a:srgbClr val="000000"/>
            </a:outerShdw>
          </a:effectLst>
          <a:latin typeface="Tahoma" pitchFamily="34" charset="0"/>
          <a:ea typeface="宋体" pitchFamily="2" charset="-122"/>
        </a:defRPr>
      </a:lvl6pPr>
      <a:lvl7pPr marL="914400" algn="l" rtl="0" fontAlgn="base">
        <a:spcBef>
          <a:spcPct val="0"/>
        </a:spcBef>
        <a:spcAft>
          <a:spcPct val="0"/>
        </a:spcAft>
        <a:defRPr kumimoji="1" sz="4400">
          <a:solidFill>
            <a:schemeClr val="tx2"/>
          </a:solidFill>
          <a:effectLst>
            <a:outerShdw blurRad="38100" dist="38100" dir="2700000" algn="tl">
              <a:srgbClr val="000000"/>
            </a:outerShdw>
          </a:effectLst>
          <a:latin typeface="Tahoma" pitchFamily="34" charset="0"/>
          <a:ea typeface="宋体" pitchFamily="2" charset="-122"/>
        </a:defRPr>
      </a:lvl7pPr>
      <a:lvl8pPr marL="1371600" algn="l" rtl="0" fontAlgn="base">
        <a:spcBef>
          <a:spcPct val="0"/>
        </a:spcBef>
        <a:spcAft>
          <a:spcPct val="0"/>
        </a:spcAft>
        <a:defRPr kumimoji="1" sz="4400">
          <a:solidFill>
            <a:schemeClr val="tx2"/>
          </a:solidFill>
          <a:effectLst>
            <a:outerShdw blurRad="38100" dist="38100" dir="2700000" algn="tl">
              <a:srgbClr val="000000"/>
            </a:outerShdw>
          </a:effectLst>
          <a:latin typeface="Tahoma" pitchFamily="34" charset="0"/>
          <a:ea typeface="宋体" pitchFamily="2" charset="-122"/>
        </a:defRPr>
      </a:lvl8pPr>
      <a:lvl9pPr marL="1828800" algn="l" rtl="0" fontAlgn="base">
        <a:spcBef>
          <a:spcPct val="0"/>
        </a:spcBef>
        <a:spcAft>
          <a:spcPct val="0"/>
        </a:spcAft>
        <a:defRPr kumimoji="1" sz="4400">
          <a:solidFill>
            <a:schemeClr val="tx2"/>
          </a:solidFill>
          <a:effectLst>
            <a:outerShdw blurRad="38100" dist="38100" dir="2700000" algn="tl">
              <a:srgbClr val="000000"/>
            </a:outerShdw>
          </a:effectLst>
          <a:latin typeface="Tahoma" pitchFamily="34" charset="0"/>
          <a:ea typeface="宋体" pitchFamily="2" charset="-122"/>
        </a:defRPr>
      </a:lvl9pPr>
    </p:titleStyle>
    <p:bodyStyle>
      <a:lvl1pPr marL="342900" indent="-342900" algn="l" rtl="0" eaLnBrk="0" fontAlgn="base" hangingPunct="0">
        <a:spcBef>
          <a:spcPct val="20000"/>
        </a:spcBef>
        <a:spcAft>
          <a:spcPct val="0"/>
        </a:spcAft>
        <a:buClr>
          <a:schemeClr val="accent1"/>
        </a:buClr>
        <a:buSzPct val="80000"/>
        <a:buFont typeface="Wingdings" pitchFamily="2" charset="2"/>
        <a:buChar char="n"/>
        <a:defRPr kumimoji="1"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tx2"/>
        </a:buClr>
        <a:buSzPct val="70000"/>
        <a:buFont typeface="Wingdings" pitchFamily="2" charset="2"/>
        <a:buChar char="n"/>
        <a:defRPr kumimoji="1" sz="2800">
          <a:solidFill>
            <a:schemeClr val="tx1"/>
          </a:solidFill>
          <a:effectLst>
            <a:outerShdw blurRad="38100" dist="38100" dir="2700000" algn="tl">
              <a:srgbClr val="000000"/>
            </a:outerShdw>
          </a:effectLst>
          <a:latin typeface="+mn-lt"/>
          <a:ea typeface="+mn-ea"/>
        </a:defRPr>
      </a:lvl2pPr>
      <a:lvl3pPr marL="1143000" indent="-228600" algn="l" rtl="0" eaLnBrk="0" fontAlgn="base" hangingPunct="0">
        <a:spcBef>
          <a:spcPct val="20000"/>
        </a:spcBef>
        <a:spcAft>
          <a:spcPct val="0"/>
        </a:spcAft>
        <a:buClr>
          <a:schemeClr val="accent1"/>
        </a:buClr>
        <a:buSzPct val="65000"/>
        <a:buFont typeface="Wingdings" pitchFamily="2" charset="2"/>
        <a:buChar char="n"/>
        <a:defRPr kumimoji="1" sz="2400">
          <a:solidFill>
            <a:schemeClr val="tx1"/>
          </a:solidFill>
          <a:effectLst>
            <a:outerShdw blurRad="38100" dist="38100" dir="2700000" algn="tl">
              <a:srgbClr val="000000"/>
            </a:outerShdw>
          </a:effectLst>
          <a:latin typeface="+mn-lt"/>
          <a:ea typeface="+mn-ea"/>
        </a:defRPr>
      </a:lvl3pPr>
      <a:lvl4pPr marL="1600200" indent="-228600" algn="l" rtl="0" eaLnBrk="0" fontAlgn="base" hangingPunct="0">
        <a:spcBef>
          <a:spcPct val="20000"/>
        </a:spcBef>
        <a:spcAft>
          <a:spcPct val="0"/>
        </a:spcAft>
        <a:buChar char="–"/>
        <a:defRPr kumimoji="1" sz="2000">
          <a:solidFill>
            <a:schemeClr val="tx1"/>
          </a:solidFill>
          <a:effectLst>
            <a:outerShdw blurRad="38100" dist="38100" dir="2700000" algn="tl">
              <a:srgbClr val="000000"/>
            </a:outerShdw>
          </a:effectLst>
          <a:latin typeface="+mn-lt"/>
          <a:ea typeface="+mn-ea"/>
        </a:defRPr>
      </a:lvl4pPr>
      <a:lvl5pPr marL="2057400" indent="-228600" algn="l" rtl="0" eaLnBrk="0" fontAlgn="base" hangingPunct="0">
        <a:spcBef>
          <a:spcPct val="20000"/>
        </a:spcBef>
        <a:spcAft>
          <a:spcPct val="0"/>
        </a:spcAft>
        <a:buClr>
          <a:schemeClr val="tx2"/>
        </a:buClr>
        <a:buSzPct val="55000"/>
        <a:buFont typeface="Wingdings" pitchFamily="2" charset="2"/>
        <a:buChar char="n"/>
        <a:defRPr kumimoji="1" sz="2000">
          <a:solidFill>
            <a:schemeClr val="tx1"/>
          </a:solidFill>
          <a:effectLst>
            <a:outerShdw blurRad="38100" dist="38100" dir="2700000" algn="tl">
              <a:srgbClr val="000000"/>
            </a:outerShdw>
          </a:effectLst>
          <a:latin typeface="+mn-lt"/>
          <a:ea typeface="+mn-ea"/>
        </a:defRPr>
      </a:lvl5pPr>
      <a:lvl6pPr marL="2514600" indent="-228600" algn="l" rtl="0" fontAlgn="base">
        <a:spcBef>
          <a:spcPct val="20000"/>
        </a:spcBef>
        <a:spcAft>
          <a:spcPct val="0"/>
        </a:spcAft>
        <a:buClr>
          <a:schemeClr val="tx2"/>
        </a:buClr>
        <a:buSzPct val="55000"/>
        <a:buFont typeface="Wingdings" pitchFamily="2" charset="2"/>
        <a:buChar char="n"/>
        <a:defRPr kumimoji="1" sz="2000">
          <a:solidFill>
            <a:schemeClr val="tx1"/>
          </a:solidFill>
          <a:effectLst>
            <a:outerShdw blurRad="38100" dist="38100" dir="2700000" algn="tl">
              <a:srgbClr val="000000"/>
            </a:outerShdw>
          </a:effectLst>
          <a:latin typeface="+mn-lt"/>
          <a:ea typeface="+mn-ea"/>
        </a:defRPr>
      </a:lvl6pPr>
      <a:lvl7pPr marL="2971800" indent="-228600" algn="l" rtl="0" fontAlgn="base">
        <a:spcBef>
          <a:spcPct val="20000"/>
        </a:spcBef>
        <a:spcAft>
          <a:spcPct val="0"/>
        </a:spcAft>
        <a:buClr>
          <a:schemeClr val="tx2"/>
        </a:buClr>
        <a:buSzPct val="55000"/>
        <a:buFont typeface="Wingdings" pitchFamily="2" charset="2"/>
        <a:buChar char="n"/>
        <a:defRPr kumimoji="1" sz="2000">
          <a:solidFill>
            <a:schemeClr val="tx1"/>
          </a:solidFill>
          <a:effectLst>
            <a:outerShdw blurRad="38100" dist="38100" dir="2700000" algn="tl">
              <a:srgbClr val="000000"/>
            </a:outerShdw>
          </a:effectLst>
          <a:latin typeface="+mn-lt"/>
          <a:ea typeface="+mn-ea"/>
        </a:defRPr>
      </a:lvl7pPr>
      <a:lvl8pPr marL="3429000" indent="-228600" algn="l" rtl="0" fontAlgn="base">
        <a:spcBef>
          <a:spcPct val="20000"/>
        </a:spcBef>
        <a:spcAft>
          <a:spcPct val="0"/>
        </a:spcAft>
        <a:buClr>
          <a:schemeClr val="tx2"/>
        </a:buClr>
        <a:buSzPct val="55000"/>
        <a:buFont typeface="Wingdings" pitchFamily="2" charset="2"/>
        <a:buChar char="n"/>
        <a:defRPr kumimoji="1" sz="2000">
          <a:solidFill>
            <a:schemeClr val="tx1"/>
          </a:solidFill>
          <a:effectLst>
            <a:outerShdw blurRad="38100" dist="38100" dir="2700000" algn="tl">
              <a:srgbClr val="000000"/>
            </a:outerShdw>
          </a:effectLst>
          <a:latin typeface="+mn-lt"/>
          <a:ea typeface="+mn-ea"/>
        </a:defRPr>
      </a:lvl8pPr>
      <a:lvl9pPr marL="3886200" indent="-228600" algn="l" rtl="0" fontAlgn="base">
        <a:spcBef>
          <a:spcPct val="20000"/>
        </a:spcBef>
        <a:spcAft>
          <a:spcPct val="0"/>
        </a:spcAft>
        <a:buClr>
          <a:schemeClr val="tx2"/>
        </a:buClr>
        <a:buSzPct val="55000"/>
        <a:buFont typeface="Wingdings" pitchFamily="2" charset="2"/>
        <a:buChar char="n"/>
        <a:defRPr kumimoji="1" sz="2000">
          <a:solidFill>
            <a:schemeClr val="tx1"/>
          </a:solidFill>
          <a:effectLst>
            <a:outerShdw blurRad="38100" dist="38100" dir="2700000" algn="tl">
              <a:srgbClr val="000000"/>
            </a:outerShdw>
          </a:effectLst>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hemeOverride" Target="../theme/themeOverride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0306" name="Rectangle 2"/>
          <p:cNvSpPr>
            <a:spLocks noGrp="1" noChangeArrowheads="1"/>
          </p:cNvSpPr>
          <p:nvPr>
            <p:ph type="ctrTitle"/>
          </p:nvPr>
        </p:nvSpPr>
        <p:spPr>
          <a:xfrm>
            <a:off x="1447800" y="1143000"/>
            <a:ext cx="6705600" cy="1189038"/>
          </a:xfrm>
        </p:spPr>
        <p:txBody>
          <a:bodyPr/>
          <a:lstStyle/>
          <a:p>
            <a:pPr algn="ctr" eaLnBrk="1" hangingPunct="1"/>
            <a:r>
              <a:rPr lang="zh-CN" altLang="en-US" sz="7200" b="1" smtClean="0">
                <a:solidFill>
                  <a:srgbClr val="000000"/>
                </a:solidFill>
                <a:effectLst/>
                <a:ea typeface="华文隶书" pitchFamily="2" charset="-122"/>
              </a:rPr>
              <a:t>统 计 学</a:t>
            </a:r>
            <a:r>
              <a:rPr lang="zh-CN" altLang="en-US" sz="7200" b="1" smtClean="0">
                <a:effectLst/>
                <a:ea typeface="华文隶书" pitchFamily="2" charset="-122"/>
              </a:rPr>
              <a:t> </a:t>
            </a:r>
          </a:p>
        </p:txBody>
      </p:sp>
      <p:sp>
        <p:nvSpPr>
          <p:cNvPr id="610307" name="Rectangle 3"/>
          <p:cNvSpPr>
            <a:spLocks noGrp="1" noChangeArrowheads="1"/>
          </p:cNvSpPr>
          <p:nvPr>
            <p:ph type="subTitle" idx="1"/>
          </p:nvPr>
        </p:nvSpPr>
        <p:spPr>
          <a:xfrm>
            <a:off x="539552" y="2997200"/>
            <a:ext cx="7409061" cy="1762125"/>
          </a:xfrm>
        </p:spPr>
        <p:txBody>
          <a:bodyPr/>
          <a:lstStyle/>
          <a:p>
            <a:pPr eaLnBrk="1" hangingPunct="1"/>
            <a:r>
              <a:rPr lang="zh-CN" altLang="en-US" sz="4600" dirty="0" smtClean="0">
                <a:solidFill>
                  <a:srgbClr val="0000FF"/>
                </a:solidFill>
                <a:effectLst/>
                <a:latin typeface="文鼎CS大宋" pitchFamily="49" charset="-122"/>
                <a:ea typeface="文鼎CS大宋" pitchFamily="49" charset="-122"/>
              </a:rPr>
              <a:t>第一章（补充）  统计调查</a:t>
            </a:r>
          </a:p>
          <a:p>
            <a:pPr eaLnBrk="1" hangingPunct="1"/>
            <a:r>
              <a:rPr lang="en-US" altLang="zh-CN" sz="4600" dirty="0" smtClean="0">
                <a:solidFill>
                  <a:srgbClr val="0000FF"/>
                </a:solidFill>
                <a:effectLst/>
                <a:latin typeface="文鼎CS大宋" pitchFamily="49" charset="-122"/>
                <a:ea typeface="文鼎CS大宋" pitchFamily="49" charset="-122"/>
              </a:rPr>
              <a:t>(Survey)</a:t>
            </a:r>
            <a:endParaRPr lang="en-US" altLang="zh-CN" sz="4200" b="1" dirty="0" smtClean="0">
              <a:solidFill>
                <a:srgbClr val="0000FF"/>
              </a:solidFill>
              <a:effectLst/>
              <a:latin typeface="文鼎CS大宋" pitchFamily="49" charset="-122"/>
              <a:ea typeface="文鼎CS大宋" pitchFamily="49" charset="-122"/>
            </a:endParaRP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10306"/>
                                        </p:tgtEl>
                                        <p:attrNameLst>
                                          <p:attrName>style.visibility</p:attrName>
                                        </p:attrNameLst>
                                      </p:cBhvr>
                                      <p:to>
                                        <p:strVal val="visible"/>
                                      </p:to>
                                    </p:set>
                                    <p:animEffect transition="in" filter="dissolve">
                                      <p:cBhvr>
                                        <p:cTn id="7" dur="500"/>
                                        <p:tgtEl>
                                          <p:spTgt spid="610306"/>
                                        </p:tgtEl>
                                      </p:cBhvr>
                                    </p:animEffect>
                                  </p:childTnLst>
                                </p:cTn>
                              </p:par>
                            </p:childTnLst>
                          </p:cTn>
                        </p:par>
                      </p:childTnLst>
                    </p:cTn>
                  </p:par>
                  <p:par>
                    <p:cTn id="8" fill="hold">
                      <p:stCondLst>
                        <p:cond delay="indefinite"/>
                      </p:stCondLst>
                      <p:childTnLst>
                        <p:par>
                          <p:cTn id="9" fill="hold">
                            <p:stCondLst>
                              <p:cond delay="0"/>
                            </p:stCondLst>
                            <p:childTnLst>
                              <p:par>
                                <p:cTn id="10" presetID="20" presetClass="entr" presetSubtype="0" fill="hold" grpId="0" nodeType="clickEffect">
                                  <p:stCondLst>
                                    <p:cond delay="0"/>
                                  </p:stCondLst>
                                  <p:childTnLst>
                                    <p:set>
                                      <p:cBhvr>
                                        <p:cTn id="11" dur="1" fill="hold">
                                          <p:stCondLst>
                                            <p:cond delay="0"/>
                                          </p:stCondLst>
                                        </p:cTn>
                                        <p:tgtEl>
                                          <p:spTgt spid="610307">
                                            <p:txEl>
                                              <p:pRg st="0" end="0"/>
                                            </p:txEl>
                                          </p:spTgt>
                                        </p:tgtEl>
                                        <p:attrNameLst>
                                          <p:attrName>style.visibility</p:attrName>
                                        </p:attrNameLst>
                                      </p:cBhvr>
                                      <p:to>
                                        <p:strVal val="visible"/>
                                      </p:to>
                                    </p:set>
                                    <p:animEffect transition="in" filter="wedge">
                                      <p:cBhvr>
                                        <p:cTn id="12" dur="2000"/>
                                        <p:tgtEl>
                                          <p:spTgt spid="61030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0" presetClass="entr" presetSubtype="0" fill="hold" grpId="0" nodeType="clickEffect">
                                  <p:stCondLst>
                                    <p:cond delay="0"/>
                                  </p:stCondLst>
                                  <p:childTnLst>
                                    <p:set>
                                      <p:cBhvr>
                                        <p:cTn id="16" dur="1" fill="hold">
                                          <p:stCondLst>
                                            <p:cond delay="0"/>
                                          </p:stCondLst>
                                        </p:cTn>
                                        <p:tgtEl>
                                          <p:spTgt spid="610307">
                                            <p:txEl>
                                              <p:pRg st="1" end="1"/>
                                            </p:txEl>
                                          </p:spTgt>
                                        </p:tgtEl>
                                        <p:attrNameLst>
                                          <p:attrName>style.visibility</p:attrName>
                                        </p:attrNameLst>
                                      </p:cBhvr>
                                      <p:to>
                                        <p:strVal val="visible"/>
                                      </p:to>
                                    </p:set>
                                    <p:animEffect transition="in" filter="wedge">
                                      <p:cBhvr>
                                        <p:cTn id="17" dur="2000"/>
                                        <p:tgtEl>
                                          <p:spTgt spid="61030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0306" grpId="0"/>
      <p:bldP spid="610307" grpId="0" build="p"/>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66274" name="AutoShape 2"/>
          <p:cNvSpPr>
            <a:spLocks noChangeArrowheads="1"/>
          </p:cNvSpPr>
          <p:nvPr/>
        </p:nvSpPr>
        <p:spPr bwMode="auto">
          <a:xfrm>
            <a:off x="3203575" y="3644900"/>
            <a:ext cx="5940425" cy="1150938"/>
          </a:xfrm>
          <a:prstGeom prst="wedgeRoundRectCallout">
            <a:avLst>
              <a:gd name="adj1" fmla="val 2352"/>
              <a:gd name="adj2" fmla="val -103102"/>
              <a:gd name="adj3" fmla="val 16667"/>
            </a:avLst>
          </a:prstGeom>
          <a:solidFill>
            <a:srgbClr val="CCECFF"/>
          </a:solidFill>
          <a:ln w="9525">
            <a:solidFill>
              <a:schemeClr val="tx1"/>
            </a:solidFill>
            <a:miter lim="800000"/>
            <a:headEnd/>
            <a:tailEnd/>
          </a:ln>
        </p:spPr>
        <p:txBody>
          <a:bodyPr/>
          <a:lstStyle/>
          <a:p>
            <a:pPr lvl="1" algn="l">
              <a:lnSpc>
                <a:spcPct val="100000"/>
              </a:lnSpc>
              <a:buClrTx/>
              <a:buSzTx/>
              <a:buFontTx/>
              <a:buNone/>
            </a:pPr>
            <a:r>
              <a:rPr lang="zh-CN" altLang="en-US" sz="2800" b="1">
                <a:latin typeface="Arial Black" pitchFamily="34" charset="0"/>
              </a:rPr>
              <a:t>指直接从各调查单位搜集的用来反映</a:t>
            </a:r>
            <a:r>
              <a:rPr lang="zh-CN" altLang="en-US" sz="2800" b="1">
                <a:solidFill>
                  <a:srgbClr val="FF00FF"/>
                </a:solidFill>
                <a:latin typeface="Arial Black" pitchFamily="34" charset="0"/>
              </a:rPr>
              <a:t>个体</a:t>
            </a:r>
            <a:r>
              <a:rPr lang="zh-CN" altLang="en-US" sz="2800" b="1">
                <a:latin typeface="Arial Black" pitchFamily="34" charset="0"/>
              </a:rPr>
              <a:t>特征的数据资料</a:t>
            </a:r>
            <a:endParaRPr lang="zh-CN" altLang="en-US" sz="2800" b="1"/>
          </a:p>
        </p:txBody>
      </p:sp>
      <p:sp>
        <p:nvSpPr>
          <p:cNvPr id="566275" name="Rectangle 3"/>
          <p:cNvSpPr>
            <a:spLocks noChangeArrowheads="1"/>
          </p:cNvSpPr>
          <p:nvPr/>
        </p:nvSpPr>
        <p:spPr bwMode="auto">
          <a:xfrm>
            <a:off x="1042988" y="5229225"/>
            <a:ext cx="7010400" cy="1295400"/>
          </a:xfrm>
          <a:prstGeom prst="rect">
            <a:avLst/>
          </a:prstGeom>
          <a:solidFill>
            <a:srgbClr val="EDF284"/>
          </a:solidFill>
          <a:ln w="28575">
            <a:solidFill>
              <a:srgbClr val="F54768"/>
            </a:solidFill>
            <a:miter lim="800000"/>
            <a:headEnd/>
            <a:tailEnd/>
          </a:ln>
          <a:effectLst/>
        </p:spPr>
        <p:txBody>
          <a:bodyPr wrap="none" anchor="ctr"/>
          <a:lstStyle/>
          <a:p>
            <a:pPr algn="ctr">
              <a:lnSpc>
                <a:spcPct val="100000"/>
              </a:lnSpc>
              <a:buClrTx/>
              <a:buSzTx/>
              <a:buFontTx/>
              <a:buNone/>
              <a:defRPr/>
            </a:pPr>
            <a:r>
              <a:rPr lang="zh-CN" altLang="en-US" sz="3200" b="1">
                <a:solidFill>
                  <a:srgbClr val="000000"/>
                </a:solidFill>
                <a:effectLst>
                  <a:outerShdw blurRad="38100" dist="38100" dir="2700000" algn="tl">
                    <a:srgbClr val="FFFFFF"/>
                  </a:outerShdw>
                </a:effectLst>
              </a:rPr>
              <a:t>统计调查是整个统计认识活动的基础，</a:t>
            </a:r>
          </a:p>
          <a:p>
            <a:pPr algn="ctr">
              <a:lnSpc>
                <a:spcPct val="100000"/>
              </a:lnSpc>
              <a:buClrTx/>
              <a:buSzTx/>
              <a:buFontTx/>
              <a:buNone/>
              <a:defRPr/>
            </a:pPr>
            <a:r>
              <a:rPr lang="zh-CN" altLang="en-US" sz="3200" b="1">
                <a:solidFill>
                  <a:srgbClr val="000000"/>
                </a:solidFill>
                <a:effectLst>
                  <a:outerShdw blurRad="38100" dist="38100" dir="2700000" algn="tl">
                    <a:srgbClr val="FFFFFF"/>
                  </a:outerShdw>
                </a:effectLst>
              </a:rPr>
              <a:t>决定着统计认识过程及其结果的成败</a:t>
            </a:r>
            <a:r>
              <a:rPr lang="zh-CN" altLang="en-US" sz="3200" b="1">
                <a:solidFill>
                  <a:schemeClr val="tx2"/>
                </a:solidFill>
                <a:effectLst>
                  <a:outerShdw blurRad="38100" dist="38100" dir="2700000" algn="tl">
                    <a:srgbClr val="000000"/>
                  </a:outerShdw>
                </a:effectLst>
              </a:rPr>
              <a:t>  </a:t>
            </a:r>
          </a:p>
        </p:txBody>
      </p:sp>
      <p:grpSp>
        <p:nvGrpSpPr>
          <p:cNvPr id="2" name="Group 4"/>
          <p:cNvGrpSpPr>
            <a:grpSpLocks/>
          </p:cNvGrpSpPr>
          <p:nvPr/>
        </p:nvGrpSpPr>
        <p:grpSpPr bwMode="auto">
          <a:xfrm>
            <a:off x="152400" y="1557338"/>
            <a:ext cx="8991600" cy="685800"/>
            <a:chOff x="96" y="672"/>
            <a:chExt cx="5664" cy="432"/>
          </a:xfrm>
        </p:grpSpPr>
        <p:sp>
          <p:nvSpPr>
            <p:cNvPr id="11270" name="Rectangle 5"/>
            <p:cNvSpPr>
              <a:spLocks noChangeArrowheads="1"/>
            </p:cNvSpPr>
            <p:nvPr/>
          </p:nvSpPr>
          <p:spPr bwMode="auto">
            <a:xfrm>
              <a:off x="1536" y="672"/>
              <a:ext cx="4224" cy="432"/>
            </a:xfrm>
            <a:prstGeom prst="rect">
              <a:avLst/>
            </a:prstGeom>
            <a:noFill/>
            <a:ln w="9525">
              <a:noFill/>
              <a:miter lim="800000"/>
              <a:headEnd/>
              <a:tailEnd/>
            </a:ln>
          </p:spPr>
          <p:txBody>
            <a:bodyPr/>
            <a:lstStyle/>
            <a:p>
              <a:pPr marL="342900" indent="-342900" algn="l">
                <a:lnSpc>
                  <a:spcPct val="100000"/>
                </a:lnSpc>
                <a:buClrTx/>
                <a:buSzTx/>
                <a:buFontTx/>
                <a:buNone/>
              </a:pPr>
              <a:r>
                <a:rPr lang="zh-CN" altLang="en-US" sz="3200" b="1">
                  <a:solidFill>
                    <a:srgbClr val="000000"/>
                  </a:solidFill>
                </a:rPr>
                <a:t>根据统计研究的目的要求，运用科学的调查方法，有计划、有组织地向调查对象搜集</a:t>
              </a:r>
              <a:r>
                <a:rPr lang="zh-CN" altLang="en-US" sz="3200" b="1" i="1">
                  <a:solidFill>
                    <a:srgbClr val="FF0000"/>
                  </a:solidFill>
                </a:rPr>
                <a:t>原始数据资料</a:t>
              </a:r>
              <a:r>
                <a:rPr lang="zh-CN" altLang="en-US" sz="3200" b="1" i="1">
                  <a:solidFill>
                    <a:srgbClr val="000000"/>
                  </a:solidFill>
                </a:rPr>
                <a:t> </a:t>
              </a:r>
              <a:r>
                <a:rPr lang="zh-CN" altLang="en-US" sz="3200" b="1">
                  <a:solidFill>
                    <a:srgbClr val="000000"/>
                  </a:solidFill>
                </a:rPr>
                <a:t>的统计活动过程</a:t>
              </a:r>
            </a:p>
          </p:txBody>
        </p:sp>
        <p:sp>
          <p:nvSpPr>
            <p:cNvPr id="566278" name="Rectangle 6"/>
            <p:cNvSpPr>
              <a:spLocks noChangeArrowheads="1"/>
            </p:cNvSpPr>
            <p:nvPr/>
          </p:nvSpPr>
          <p:spPr bwMode="auto">
            <a:xfrm>
              <a:off x="96" y="672"/>
              <a:ext cx="1344" cy="384"/>
            </a:xfrm>
            <a:prstGeom prst="rect">
              <a:avLst/>
            </a:prstGeom>
            <a:solidFill>
              <a:srgbClr val="FFFFCC"/>
            </a:solidFill>
            <a:ln w="9525">
              <a:solidFill>
                <a:schemeClr val="tx1"/>
              </a:solidFill>
              <a:miter lim="800000"/>
              <a:headEnd/>
              <a:tailEnd/>
            </a:ln>
            <a:effectLst>
              <a:outerShdw dist="107763" dir="13500000" algn="ctr" rotWithShape="0">
                <a:schemeClr val="bg2"/>
              </a:outerShdw>
            </a:effectLst>
          </p:spPr>
          <p:txBody>
            <a:bodyPr wrap="none" anchor="ctr"/>
            <a:lstStyle/>
            <a:p>
              <a:pPr algn="ctr">
                <a:lnSpc>
                  <a:spcPct val="100000"/>
                </a:lnSpc>
                <a:spcBef>
                  <a:spcPct val="0"/>
                </a:spcBef>
                <a:buClrTx/>
                <a:buSzTx/>
                <a:buFontTx/>
                <a:buNone/>
                <a:defRPr/>
              </a:pPr>
              <a:r>
                <a:rPr lang="zh-CN" altLang="en-US" sz="3600" b="1">
                  <a:solidFill>
                    <a:srgbClr val="FF0000"/>
                  </a:solidFill>
                  <a:effectLst>
                    <a:outerShdw blurRad="38100" dist="38100" dir="2700000" algn="tl">
                      <a:srgbClr val="000000"/>
                    </a:outerShdw>
                  </a:effectLst>
                </a:rPr>
                <a:t>统计调查</a:t>
              </a:r>
            </a:p>
          </p:txBody>
        </p:sp>
      </p:grpSp>
      <p:sp>
        <p:nvSpPr>
          <p:cNvPr id="566283" name="Rectangle 11"/>
          <p:cNvSpPr>
            <a:spLocks noChangeArrowheads="1"/>
          </p:cNvSpPr>
          <p:nvPr/>
        </p:nvSpPr>
        <p:spPr bwMode="auto">
          <a:xfrm>
            <a:off x="250825" y="0"/>
            <a:ext cx="5670550" cy="1519238"/>
          </a:xfrm>
          <a:prstGeom prst="rect">
            <a:avLst/>
          </a:prstGeom>
          <a:noFill/>
          <a:ln w="9525">
            <a:noFill/>
            <a:miter lim="800000"/>
            <a:headEnd/>
            <a:tailEnd/>
          </a:ln>
        </p:spPr>
        <p:txBody>
          <a:bodyPr wrap="none">
            <a:spAutoFit/>
          </a:bodyPr>
          <a:lstStyle/>
          <a:p>
            <a:pPr marL="609600" indent="-609600">
              <a:buClr>
                <a:srgbClr val="FF3399"/>
              </a:buClr>
              <a:buFont typeface="Wingdings" pitchFamily="2" charset="2"/>
              <a:buNone/>
            </a:pPr>
            <a:r>
              <a:rPr lang="zh-CN" altLang="en-US" sz="3600">
                <a:ea typeface="华文行楷" pitchFamily="2" charset="-122"/>
              </a:rPr>
              <a:t>二、统计调查的性质和要求</a:t>
            </a:r>
          </a:p>
          <a:p>
            <a:pPr marL="609600" indent="-609600">
              <a:buClr>
                <a:srgbClr val="FF3399"/>
              </a:buClr>
              <a:buFont typeface="Wingdings" pitchFamily="2" charset="2"/>
              <a:buNone/>
            </a:pPr>
            <a:r>
              <a:rPr lang="zh-CN" altLang="en-US" sz="3600">
                <a:ea typeface="华文行楷" pitchFamily="2" charset="-122"/>
              </a:rPr>
              <a:t>（一）统计调查的性质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66283"/>
                                        </p:tgtEl>
                                        <p:attrNameLst>
                                          <p:attrName>style.visibility</p:attrName>
                                        </p:attrNameLst>
                                      </p:cBhvr>
                                      <p:to>
                                        <p:strVal val="visible"/>
                                      </p:to>
                                    </p:set>
                                    <p:animEffect transition="in" filter="dissolve">
                                      <p:cBhvr>
                                        <p:cTn id="7" dur="500"/>
                                        <p:tgtEl>
                                          <p:spTgt spid="56628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566274"/>
                                        </p:tgtEl>
                                        <p:attrNameLst>
                                          <p:attrName>style.visibility</p:attrName>
                                        </p:attrNameLst>
                                      </p:cBhvr>
                                      <p:to>
                                        <p:strVal val="visible"/>
                                      </p:to>
                                    </p:set>
                                    <p:anim calcmode="lin" valueType="num">
                                      <p:cBhvr additive="base">
                                        <p:cTn id="17" dur="500" fill="hold"/>
                                        <p:tgtEl>
                                          <p:spTgt spid="566274"/>
                                        </p:tgtEl>
                                        <p:attrNameLst>
                                          <p:attrName>ppt_x</p:attrName>
                                        </p:attrNameLst>
                                      </p:cBhvr>
                                      <p:tavLst>
                                        <p:tav tm="0">
                                          <p:val>
                                            <p:strVal val="1+#ppt_w/2"/>
                                          </p:val>
                                        </p:tav>
                                        <p:tav tm="100000">
                                          <p:val>
                                            <p:strVal val="#ppt_x"/>
                                          </p:val>
                                        </p:tav>
                                      </p:tavLst>
                                    </p:anim>
                                    <p:anim calcmode="lin" valueType="num">
                                      <p:cBhvr additive="base">
                                        <p:cTn id="18" dur="500" fill="hold"/>
                                        <p:tgtEl>
                                          <p:spTgt spid="566274"/>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 presetClass="entr" presetSubtype="16" fill="hold" grpId="0" nodeType="clickEffect">
                                  <p:stCondLst>
                                    <p:cond delay="0"/>
                                  </p:stCondLst>
                                  <p:childTnLst>
                                    <p:set>
                                      <p:cBhvr>
                                        <p:cTn id="22" dur="1" fill="hold">
                                          <p:stCondLst>
                                            <p:cond delay="0"/>
                                          </p:stCondLst>
                                        </p:cTn>
                                        <p:tgtEl>
                                          <p:spTgt spid="566275"/>
                                        </p:tgtEl>
                                        <p:attrNameLst>
                                          <p:attrName>style.visibility</p:attrName>
                                        </p:attrNameLst>
                                      </p:cBhvr>
                                      <p:to>
                                        <p:strVal val="visible"/>
                                      </p:to>
                                    </p:set>
                                    <p:animEffect transition="in" filter="box(in)">
                                      <p:cBhvr>
                                        <p:cTn id="23" dur="500"/>
                                        <p:tgtEl>
                                          <p:spTgt spid="5662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6274" grpId="0" animBg="1" autoUpdateAnimBg="0"/>
      <p:bldP spid="566275" grpId="0" animBg="1" autoUpdateAnimBg="0"/>
      <p:bldP spid="566283" grpId="0"/>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5427" name="Rectangle 3"/>
          <p:cNvSpPr>
            <a:spLocks noGrp="1" noChangeArrowheads="1"/>
          </p:cNvSpPr>
          <p:nvPr>
            <p:ph type="body" idx="1"/>
          </p:nvPr>
        </p:nvSpPr>
        <p:spPr>
          <a:xfrm>
            <a:off x="539750" y="476250"/>
            <a:ext cx="8153400" cy="6092825"/>
          </a:xfrm>
        </p:spPr>
        <p:txBody>
          <a:bodyPr/>
          <a:lstStyle/>
          <a:p>
            <a:pPr marL="609600" indent="-609600" algn="just" eaLnBrk="1" hangingPunct="1">
              <a:lnSpc>
                <a:spcPct val="120000"/>
              </a:lnSpc>
              <a:buClr>
                <a:srgbClr val="FF3399"/>
              </a:buClr>
              <a:buFont typeface="Wingdings" pitchFamily="2" charset="2"/>
              <a:buNone/>
            </a:pPr>
            <a:r>
              <a:rPr lang="zh-CN" altLang="en-US" sz="3600" dirty="0" smtClean="0">
                <a:solidFill>
                  <a:schemeClr val="bg2"/>
                </a:solidFill>
                <a:effectLst/>
                <a:latin typeface="Times New Roman" pitchFamily="18" charset="0"/>
                <a:ea typeface="华文行楷" pitchFamily="2" charset="-122"/>
              </a:rPr>
              <a:t>（二）统计调查的要求</a:t>
            </a:r>
            <a:endParaRPr lang="zh-CN" altLang="en-US" sz="2800" dirty="0" smtClean="0">
              <a:solidFill>
                <a:schemeClr val="bg2"/>
              </a:solidFill>
              <a:effectLst/>
              <a:latin typeface="Times New Roman" pitchFamily="18" charset="0"/>
            </a:endParaRPr>
          </a:p>
          <a:p>
            <a:pPr marL="609600" indent="-609600" algn="just" eaLnBrk="1" hangingPunct="1">
              <a:lnSpc>
                <a:spcPct val="150000"/>
              </a:lnSpc>
              <a:buClr>
                <a:srgbClr val="FF3399"/>
              </a:buClr>
              <a:buFont typeface="Wingdings" pitchFamily="2" charset="2"/>
              <a:buChar char="q"/>
            </a:pPr>
            <a:r>
              <a:rPr lang="zh-CN" altLang="en-US" sz="2800" dirty="0" smtClean="0">
                <a:solidFill>
                  <a:schemeClr val="bg2"/>
                </a:solidFill>
                <a:effectLst/>
                <a:latin typeface="Times New Roman" pitchFamily="18" charset="0"/>
              </a:rPr>
              <a:t>准确性：调查来的原始资料必须符合客观实际，真实可靠，调查误差尽可能小。 </a:t>
            </a:r>
          </a:p>
          <a:p>
            <a:pPr marL="609600" indent="-609600" algn="just" eaLnBrk="1" hangingPunct="1">
              <a:lnSpc>
                <a:spcPct val="150000"/>
              </a:lnSpc>
              <a:buClr>
                <a:srgbClr val="FF3399"/>
              </a:buClr>
              <a:buFont typeface="Wingdings" pitchFamily="2" charset="2"/>
              <a:buChar char="q"/>
            </a:pPr>
            <a:r>
              <a:rPr lang="zh-CN" altLang="en-US" sz="2800" dirty="0" smtClean="0">
                <a:solidFill>
                  <a:schemeClr val="bg2"/>
                </a:solidFill>
                <a:effectLst/>
                <a:latin typeface="Times New Roman" pitchFamily="18" charset="0"/>
              </a:rPr>
              <a:t>及时性：在最短的时间内取得并公布数据，从时间上满足各方面对统计资料的要求。</a:t>
            </a:r>
          </a:p>
          <a:p>
            <a:pPr marL="609600" indent="-609600" algn="just" eaLnBrk="1" hangingPunct="1">
              <a:lnSpc>
                <a:spcPct val="150000"/>
              </a:lnSpc>
              <a:buClr>
                <a:srgbClr val="FF3399"/>
              </a:buClr>
              <a:buFont typeface="Wingdings" pitchFamily="2" charset="2"/>
              <a:buChar char="q"/>
            </a:pPr>
            <a:r>
              <a:rPr lang="zh-CN" altLang="en-US" sz="2800" dirty="0" smtClean="0">
                <a:solidFill>
                  <a:schemeClr val="bg2"/>
                </a:solidFill>
                <a:effectLst/>
                <a:latin typeface="Times New Roman" pitchFamily="18" charset="0"/>
              </a:rPr>
              <a:t>全面性：收集的资料必须全面系统。</a:t>
            </a:r>
          </a:p>
          <a:p>
            <a:pPr marL="609600" indent="-609600" algn="just" eaLnBrk="1" hangingPunct="1">
              <a:lnSpc>
                <a:spcPct val="150000"/>
              </a:lnSpc>
              <a:buClr>
                <a:srgbClr val="FF3399"/>
              </a:buClr>
              <a:buFont typeface="Wingdings" pitchFamily="2" charset="2"/>
              <a:buChar char="q"/>
            </a:pPr>
            <a:r>
              <a:rPr lang="zh-CN" altLang="en-US" sz="2800" dirty="0" smtClean="0">
                <a:solidFill>
                  <a:schemeClr val="bg2"/>
                </a:solidFill>
                <a:effectLst/>
                <a:latin typeface="Times New Roman" pitchFamily="18" charset="0"/>
              </a:rPr>
              <a:t>经济性：在满足一定准确性要求的前提下，尽可能以最少的调查费用取得所需的统计资料。</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15427">
                                            <p:txEl>
                                              <p:pRg st="0" end="0"/>
                                            </p:txEl>
                                          </p:spTgt>
                                        </p:tgtEl>
                                        <p:attrNameLst>
                                          <p:attrName>style.visibility</p:attrName>
                                        </p:attrNameLst>
                                      </p:cBhvr>
                                      <p:to>
                                        <p:strVal val="visible"/>
                                      </p:to>
                                    </p:set>
                                    <p:animEffect transition="in" filter="wipe(left)">
                                      <p:cBhvr>
                                        <p:cTn id="7" dur="500"/>
                                        <p:tgtEl>
                                          <p:spTgt spid="61542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15427">
                                            <p:txEl>
                                              <p:pRg st="1" end="1"/>
                                            </p:txEl>
                                          </p:spTgt>
                                        </p:tgtEl>
                                        <p:attrNameLst>
                                          <p:attrName>style.visibility</p:attrName>
                                        </p:attrNameLst>
                                      </p:cBhvr>
                                      <p:to>
                                        <p:strVal val="visible"/>
                                      </p:to>
                                    </p:set>
                                    <p:animEffect transition="in" filter="wipe(left)">
                                      <p:cBhvr>
                                        <p:cTn id="12" dur="500"/>
                                        <p:tgtEl>
                                          <p:spTgt spid="61542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15427">
                                            <p:txEl>
                                              <p:pRg st="2" end="2"/>
                                            </p:txEl>
                                          </p:spTgt>
                                        </p:tgtEl>
                                        <p:attrNameLst>
                                          <p:attrName>style.visibility</p:attrName>
                                        </p:attrNameLst>
                                      </p:cBhvr>
                                      <p:to>
                                        <p:strVal val="visible"/>
                                      </p:to>
                                    </p:set>
                                    <p:animEffect transition="in" filter="wipe(left)">
                                      <p:cBhvr>
                                        <p:cTn id="17" dur="500"/>
                                        <p:tgtEl>
                                          <p:spTgt spid="61542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15427">
                                            <p:txEl>
                                              <p:pRg st="3" end="3"/>
                                            </p:txEl>
                                          </p:spTgt>
                                        </p:tgtEl>
                                        <p:attrNameLst>
                                          <p:attrName>style.visibility</p:attrName>
                                        </p:attrNameLst>
                                      </p:cBhvr>
                                      <p:to>
                                        <p:strVal val="visible"/>
                                      </p:to>
                                    </p:set>
                                    <p:animEffect transition="in" filter="wipe(left)">
                                      <p:cBhvr>
                                        <p:cTn id="22" dur="500"/>
                                        <p:tgtEl>
                                          <p:spTgt spid="61542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615427">
                                            <p:txEl>
                                              <p:pRg st="4" end="4"/>
                                            </p:txEl>
                                          </p:spTgt>
                                        </p:tgtEl>
                                        <p:attrNameLst>
                                          <p:attrName>style.visibility</p:attrName>
                                        </p:attrNameLst>
                                      </p:cBhvr>
                                      <p:to>
                                        <p:strVal val="visible"/>
                                      </p:to>
                                    </p:set>
                                    <p:animEffect transition="in" filter="wipe(left)">
                                      <p:cBhvr>
                                        <p:cTn id="27" dur="500"/>
                                        <p:tgtEl>
                                          <p:spTgt spid="61542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5427" grpId="0" build="p"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1560" y="476672"/>
            <a:ext cx="6840760" cy="693523"/>
          </a:xfrm>
          <a:prstGeom prst="rect">
            <a:avLst/>
          </a:prstGeom>
          <a:noFill/>
        </p:spPr>
        <p:txBody>
          <a:bodyPr wrap="square" rtlCol="0">
            <a:spAutoFit/>
          </a:bodyPr>
          <a:lstStyle/>
          <a:p>
            <a:r>
              <a:rPr lang="zh-CN" altLang="en-US" sz="3600" dirty="0" smtClean="0"/>
              <a:t>可靠的数据依赖于多种因素</a:t>
            </a:r>
            <a:endParaRPr lang="zh-CN" altLang="en-US" sz="3600" dirty="0"/>
          </a:p>
        </p:txBody>
      </p:sp>
      <p:pic>
        <p:nvPicPr>
          <p:cNvPr id="3" name="图片 2" descr="IMG_0902.JPG"/>
          <p:cNvPicPr>
            <a:picLocks noChangeAspect="1"/>
          </p:cNvPicPr>
          <p:nvPr/>
        </p:nvPicPr>
        <p:blipFill>
          <a:blip r:embed="rId2" cstate="print"/>
          <a:stretch>
            <a:fillRect/>
          </a:stretch>
        </p:blipFill>
        <p:spPr>
          <a:xfrm>
            <a:off x="0" y="1196752"/>
            <a:ext cx="9144000" cy="5661248"/>
          </a:xfrm>
          <a:prstGeom prst="rect">
            <a:avLst/>
          </a:prstGeom>
        </p:spPr>
      </p:pic>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IMG_0903.JPG"/>
          <p:cNvPicPr>
            <a:picLocks noChangeAspect="1"/>
          </p:cNvPicPr>
          <p:nvPr/>
        </p:nvPicPr>
        <p:blipFill>
          <a:blip r:embed="rId2" cstate="print"/>
          <a:stretch>
            <a:fillRect/>
          </a:stretch>
        </p:blipFill>
        <p:spPr>
          <a:xfrm>
            <a:off x="0" y="140490"/>
            <a:ext cx="9144000" cy="6577020"/>
          </a:xfrm>
          <a:prstGeom prst="rect">
            <a:avLst/>
          </a:prstGeom>
        </p:spPr>
      </p:pic>
    </p:spTree>
  </p:cSld>
  <p:clrMapOvr>
    <a:masterClrMapping/>
  </p:clrMapOvr>
  <p:transition>
    <p:pull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9522" name="Rectangle 2"/>
          <p:cNvSpPr>
            <a:spLocks noChangeArrowheads="1"/>
          </p:cNvSpPr>
          <p:nvPr/>
        </p:nvSpPr>
        <p:spPr bwMode="auto">
          <a:xfrm>
            <a:off x="355600" y="2079625"/>
            <a:ext cx="3040063" cy="579438"/>
          </a:xfrm>
          <a:prstGeom prst="rect">
            <a:avLst/>
          </a:prstGeom>
          <a:solidFill>
            <a:srgbClr val="FFFFCC"/>
          </a:solidFill>
          <a:ln w="9525">
            <a:noFill/>
            <a:miter lim="800000"/>
            <a:headEnd/>
            <a:tailEnd/>
          </a:ln>
          <a:effectLst/>
        </p:spPr>
        <p:txBody>
          <a:bodyPr wrap="none">
            <a:spAutoFit/>
          </a:bodyPr>
          <a:lstStyle/>
          <a:p>
            <a:pPr algn="l">
              <a:lnSpc>
                <a:spcPct val="100000"/>
              </a:lnSpc>
              <a:spcBef>
                <a:spcPct val="0"/>
              </a:spcBef>
              <a:buClrTx/>
              <a:buSzTx/>
              <a:buFontTx/>
              <a:buNone/>
              <a:defRPr/>
            </a:pPr>
            <a:r>
              <a:rPr lang="zh-CN" altLang="en-US" sz="3200" b="1" dirty="0">
                <a:solidFill>
                  <a:srgbClr val="FF0000"/>
                </a:solidFill>
                <a:effectLst>
                  <a:outerShdw blurRad="38100" dist="38100" dir="2700000" algn="tl">
                    <a:srgbClr val="000000"/>
                  </a:outerShdw>
                </a:effectLst>
              </a:rPr>
              <a:t>调查误差的种类</a:t>
            </a:r>
          </a:p>
        </p:txBody>
      </p:sp>
      <p:sp>
        <p:nvSpPr>
          <p:cNvPr id="619523" name="Rectangle 3"/>
          <p:cNvSpPr>
            <a:spLocks noChangeArrowheads="1"/>
          </p:cNvSpPr>
          <p:nvPr/>
        </p:nvSpPr>
        <p:spPr bwMode="auto">
          <a:xfrm>
            <a:off x="2794000" y="2941638"/>
            <a:ext cx="6096000" cy="1554162"/>
          </a:xfrm>
          <a:prstGeom prst="rect">
            <a:avLst/>
          </a:prstGeom>
          <a:noFill/>
          <a:ln w="9525">
            <a:noFill/>
            <a:miter lim="800000"/>
            <a:headEnd/>
            <a:tailEnd/>
          </a:ln>
          <a:effectLst/>
        </p:spPr>
        <p:txBody>
          <a:bodyPr>
            <a:spAutoFit/>
          </a:bodyPr>
          <a:lstStyle/>
          <a:p>
            <a:pPr algn="l">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由于人的主观故意或失误而产生的误差，理论上它可以用某种方法加以消除</a:t>
            </a:r>
          </a:p>
        </p:txBody>
      </p:sp>
      <p:sp>
        <p:nvSpPr>
          <p:cNvPr id="619525" name="Rectangle 5"/>
          <p:cNvSpPr>
            <a:spLocks noChangeArrowheads="1"/>
          </p:cNvSpPr>
          <p:nvPr/>
        </p:nvSpPr>
        <p:spPr bwMode="auto">
          <a:xfrm>
            <a:off x="547688" y="3500438"/>
            <a:ext cx="1816100" cy="579437"/>
          </a:xfrm>
          <a:prstGeom prst="rect">
            <a:avLst/>
          </a:prstGeom>
          <a:solidFill>
            <a:srgbClr val="CCFFCC"/>
          </a:solidFill>
          <a:ln w="9525">
            <a:noFill/>
            <a:miter lim="800000"/>
            <a:headEnd/>
            <a:tailEnd/>
          </a:ln>
          <a:effectLst>
            <a:outerShdw dist="107763" dir="13500000" algn="ctr" rotWithShape="0">
              <a:schemeClr val="bg2"/>
            </a:outerShdw>
          </a:effectLst>
        </p:spPr>
        <p:txBody>
          <a:bodyPr wrap="none">
            <a:spAutoFit/>
          </a:bodyPr>
          <a:lstStyle/>
          <a:p>
            <a:pPr algn="l">
              <a:lnSpc>
                <a:spcPct val="100000"/>
              </a:lnSpc>
              <a:spcBef>
                <a:spcPct val="0"/>
              </a:spcBef>
              <a:buClrTx/>
              <a:buSzTx/>
              <a:buFontTx/>
              <a:buNone/>
              <a:defRPr/>
            </a:pPr>
            <a:r>
              <a:rPr lang="zh-CN" altLang="en-US" sz="3200" b="1">
                <a:solidFill>
                  <a:srgbClr val="000000"/>
                </a:solidFill>
                <a:effectLst>
                  <a:outerShdw blurRad="38100" dist="38100" dir="2700000" algn="tl">
                    <a:srgbClr val="FFFFFF"/>
                  </a:outerShdw>
                </a:effectLst>
              </a:rPr>
              <a:t>登记误差</a:t>
            </a:r>
          </a:p>
        </p:txBody>
      </p:sp>
      <p:sp>
        <p:nvSpPr>
          <p:cNvPr id="619526" name="Rectangle 6"/>
          <p:cNvSpPr>
            <a:spLocks noChangeArrowheads="1"/>
          </p:cNvSpPr>
          <p:nvPr/>
        </p:nvSpPr>
        <p:spPr bwMode="auto">
          <a:xfrm>
            <a:off x="395288" y="5222875"/>
            <a:ext cx="2224087" cy="579438"/>
          </a:xfrm>
          <a:prstGeom prst="rect">
            <a:avLst/>
          </a:prstGeom>
          <a:solidFill>
            <a:srgbClr val="CCFFCC"/>
          </a:solidFill>
          <a:ln w="9525">
            <a:noFill/>
            <a:miter lim="800000"/>
            <a:headEnd/>
            <a:tailEnd/>
          </a:ln>
          <a:effectLst>
            <a:outerShdw dist="107763" dir="13500000" algn="ctr" rotWithShape="0">
              <a:schemeClr val="bg2"/>
            </a:outerShdw>
          </a:effectLst>
        </p:spPr>
        <p:txBody>
          <a:bodyPr wrap="none">
            <a:spAutoFit/>
          </a:bodyPr>
          <a:lstStyle/>
          <a:p>
            <a:pPr algn="l">
              <a:lnSpc>
                <a:spcPct val="100000"/>
              </a:lnSpc>
              <a:spcBef>
                <a:spcPct val="0"/>
              </a:spcBef>
              <a:buClrTx/>
              <a:buSzTx/>
              <a:buFontTx/>
              <a:buNone/>
              <a:defRPr/>
            </a:pPr>
            <a:r>
              <a:rPr lang="zh-CN" altLang="en-US" sz="3200" b="1" dirty="0">
                <a:solidFill>
                  <a:srgbClr val="000000"/>
                </a:solidFill>
                <a:effectLst>
                  <a:outerShdw blurRad="38100" dist="38100" dir="2700000" algn="tl">
                    <a:srgbClr val="FFFFFF"/>
                  </a:outerShdw>
                </a:effectLst>
              </a:rPr>
              <a:t>代表性误差</a:t>
            </a:r>
          </a:p>
        </p:txBody>
      </p:sp>
      <p:sp>
        <p:nvSpPr>
          <p:cNvPr id="619527" name="Rectangle 7"/>
          <p:cNvSpPr>
            <a:spLocks noChangeArrowheads="1"/>
          </p:cNvSpPr>
          <p:nvPr/>
        </p:nvSpPr>
        <p:spPr bwMode="auto">
          <a:xfrm>
            <a:off x="2843213" y="4581525"/>
            <a:ext cx="6019800" cy="2041525"/>
          </a:xfrm>
          <a:prstGeom prst="rect">
            <a:avLst/>
          </a:prstGeom>
          <a:noFill/>
          <a:ln w="9525">
            <a:noFill/>
            <a:miter lim="800000"/>
            <a:headEnd/>
            <a:tailEnd/>
          </a:ln>
          <a:effectLst/>
        </p:spPr>
        <p:txBody>
          <a:bodyPr>
            <a:spAutoFit/>
          </a:bodyPr>
          <a:lstStyle/>
          <a:p>
            <a:pPr algn="l">
              <a:lnSpc>
                <a:spcPct val="100000"/>
              </a:lnSpc>
              <a:spcBef>
                <a:spcPct val="0"/>
              </a:spcBef>
              <a:buClrTx/>
              <a:buSzTx/>
              <a:buFontTx/>
              <a:buNone/>
              <a:defRPr/>
            </a:pPr>
            <a:r>
              <a:rPr lang="zh-CN" altLang="en-US" sz="3200" b="1" dirty="0">
                <a:solidFill>
                  <a:srgbClr val="0000FF"/>
                </a:solidFill>
                <a:effectLst>
                  <a:outerShdw blurRad="38100" dist="38100" dir="2700000" algn="tl">
                    <a:srgbClr val="000000"/>
                  </a:outerShdw>
                </a:effectLst>
                <a:ea typeface="楷体_GB2312" pitchFamily="49" charset="-122"/>
              </a:rPr>
              <a:t>由样本数值推断总体数值时所产生的误差，它不可以消除，但可以加以控制，只存在于抽样调查中 </a:t>
            </a:r>
          </a:p>
        </p:txBody>
      </p:sp>
      <p:sp>
        <p:nvSpPr>
          <p:cNvPr id="619528" name="Rectangle 8"/>
          <p:cNvSpPr>
            <a:spLocks noChangeArrowheads="1"/>
          </p:cNvSpPr>
          <p:nvPr/>
        </p:nvSpPr>
        <p:spPr bwMode="auto">
          <a:xfrm>
            <a:off x="250825" y="5734050"/>
            <a:ext cx="2632075" cy="579438"/>
          </a:xfrm>
          <a:prstGeom prst="rect">
            <a:avLst/>
          </a:prstGeom>
          <a:noFill/>
          <a:ln w="9525">
            <a:noFill/>
            <a:miter lim="800000"/>
            <a:headEnd/>
            <a:tailEnd/>
          </a:ln>
          <a:effectLst/>
        </p:spPr>
        <p:txBody>
          <a:bodyPr wrap="none">
            <a:spAutoFit/>
          </a:bodyPr>
          <a:lstStyle/>
          <a:p>
            <a:pPr algn="l">
              <a:lnSpc>
                <a:spcPct val="100000"/>
              </a:lnSpc>
              <a:spcBef>
                <a:spcPct val="0"/>
              </a:spcBef>
              <a:buClrTx/>
              <a:buSzTx/>
              <a:buFontTx/>
              <a:buNone/>
              <a:defRPr/>
            </a:pPr>
            <a:r>
              <a:rPr lang="zh-CN" altLang="en-US" sz="3200" b="1" dirty="0">
                <a:solidFill>
                  <a:srgbClr val="FF0000"/>
                </a:solidFill>
                <a:effectLst>
                  <a:outerShdw blurRad="38100" dist="38100" dir="2700000" algn="tl">
                    <a:srgbClr val="000000"/>
                  </a:outerShdw>
                </a:effectLst>
                <a:latin typeface="Tahoma" pitchFamily="34" charset="0"/>
                <a:ea typeface="楷体_GB2312" pitchFamily="49" charset="-122"/>
              </a:rPr>
              <a:t>（随机误差）</a:t>
            </a:r>
          </a:p>
        </p:txBody>
      </p:sp>
      <p:sp>
        <p:nvSpPr>
          <p:cNvPr id="13320" name="AutoShape 10">
            <a:hlinkClick r:id="" action="ppaction://noaction" highlightClick="1"/>
          </p:cNvPr>
          <p:cNvSpPr>
            <a:spLocks noChangeArrowheads="1"/>
          </p:cNvSpPr>
          <p:nvPr/>
        </p:nvSpPr>
        <p:spPr bwMode="auto">
          <a:xfrm>
            <a:off x="0" y="4005263"/>
            <a:ext cx="1800225" cy="576262"/>
          </a:xfrm>
          <a:prstGeom prst="actionButtonBlank">
            <a:avLst/>
          </a:prstGeom>
          <a:noFill/>
          <a:ln w="9525">
            <a:noFill/>
            <a:miter lim="800000"/>
            <a:headEnd/>
            <a:tailEnd/>
          </a:ln>
        </p:spPr>
        <p:txBody>
          <a:bodyPr wrap="none" anchor="ctr"/>
          <a:lstStyle/>
          <a:p>
            <a:pPr marL="609600" indent="-609600" algn="ctr"/>
            <a:endParaRPr lang="zh-CN" altLang="zh-CN">
              <a:solidFill>
                <a:srgbClr val="000000"/>
              </a:solidFill>
            </a:endParaRPr>
          </a:p>
        </p:txBody>
      </p:sp>
      <p:sp>
        <p:nvSpPr>
          <p:cNvPr id="13321" name="AutoShape 11">
            <a:hlinkClick r:id="" action="ppaction://noaction" highlightClick="1"/>
          </p:cNvPr>
          <p:cNvSpPr>
            <a:spLocks noChangeArrowheads="1"/>
          </p:cNvSpPr>
          <p:nvPr/>
        </p:nvSpPr>
        <p:spPr bwMode="auto">
          <a:xfrm>
            <a:off x="323850" y="4437063"/>
            <a:ext cx="2133600" cy="533400"/>
          </a:xfrm>
          <a:prstGeom prst="actionButtonBlank">
            <a:avLst/>
          </a:prstGeom>
          <a:noFill/>
          <a:ln w="9525">
            <a:noFill/>
            <a:miter lim="800000"/>
            <a:headEnd/>
            <a:tailEnd/>
          </a:ln>
        </p:spPr>
        <p:txBody>
          <a:bodyPr wrap="none" anchor="ctr"/>
          <a:lstStyle/>
          <a:p>
            <a:endParaRPr lang="zh-CN" altLang="en-US"/>
          </a:p>
        </p:txBody>
      </p:sp>
      <p:grpSp>
        <p:nvGrpSpPr>
          <p:cNvPr id="2" name="Group 12"/>
          <p:cNvGrpSpPr>
            <a:grpSpLocks/>
          </p:cNvGrpSpPr>
          <p:nvPr/>
        </p:nvGrpSpPr>
        <p:grpSpPr bwMode="auto">
          <a:xfrm>
            <a:off x="395288" y="549275"/>
            <a:ext cx="8350250" cy="1066800"/>
            <a:chOff x="260" y="1296"/>
            <a:chExt cx="5260" cy="672"/>
          </a:xfrm>
        </p:grpSpPr>
        <p:sp>
          <p:nvSpPr>
            <p:cNvPr id="619533" name="Rectangle 13"/>
            <p:cNvSpPr>
              <a:spLocks noChangeArrowheads="1"/>
            </p:cNvSpPr>
            <p:nvPr/>
          </p:nvSpPr>
          <p:spPr bwMode="auto">
            <a:xfrm>
              <a:off x="260" y="1488"/>
              <a:ext cx="1272" cy="404"/>
            </a:xfrm>
            <a:prstGeom prst="rect">
              <a:avLst/>
            </a:prstGeom>
            <a:solidFill>
              <a:srgbClr val="CCFFCC"/>
            </a:solidFill>
            <a:ln w="9525">
              <a:noFill/>
              <a:miter lim="800000"/>
              <a:headEnd/>
              <a:tailEnd/>
            </a:ln>
            <a:effectLst>
              <a:outerShdw dist="107763" dir="13500000" algn="ctr" rotWithShape="0">
                <a:schemeClr val="bg2"/>
              </a:outerShdw>
            </a:effectLst>
          </p:spPr>
          <p:txBody>
            <a:bodyPr wrap="none">
              <a:spAutoFit/>
            </a:bodyPr>
            <a:lstStyle/>
            <a:p>
              <a:pPr algn="l">
                <a:lnSpc>
                  <a:spcPct val="100000"/>
                </a:lnSpc>
                <a:spcBef>
                  <a:spcPct val="0"/>
                </a:spcBef>
                <a:buClrTx/>
                <a:buSzTx/>
                <a:buFontTx/>
                <a:buNone/>
                <a:defRPr/>
              </a:pPr>
              <a:r>
                <a:rPr lang="zh-CN" altLang="en-US" sz="3600" b="1">
                  <a:solidFill>
                    <a:srgbClr val="FF0000"/>
                  </a:solidFill>
                  <a:effectLst>
                    <a:outerShdw blurRad="38100" dist="38100" dir="2700000" algn="tl">
                      <a:srgbClr val="000000"/>
                    </a:outerShdw>
                  </a:effectLst>
                  <a:ea typeface="楷体_GB2312" pitchFamily="49" charset="-122"/>
                </a:rPr>
                <a:t>调查误差</a:t>
              </a:r>
            </a:p>
          </p:txBody>
        </p:sp>
        <p:sp>
          <p:nvSpPr>
            <p:cNvPr id="13325" name="Rectangle 14"/>
            <p:cNvSpPr>
              <a:spLocks noChangeArrowheads="1"/>
            </p:cNvSpPr>
            <p:nvPr/>
          </p:nvSpPr>
          <p:spPr bwMode="auto">
            <a:xfrm>
              <a:off x="1680" y="1296"/>
              <a:ext cx="3840" cy="672"/>
            </a:xfrm>
            <a:prstGeom prst="rect">
              <a:avLst/>
            </a:prstGeom>
            <a:noFill/>
            <a:ln w="9525">
              <a:noFill/>
              <a:miter lim="800000"/>
              <a:headEnd/>
              <a:tailEnd/>
            </a:ln>
          </p:spPr>
          <p:txBody>
            <a:bodyPr>
              <a:spAutoFit/>
            </a:bodyPr>
            <a:lstStyle/>
            <a:p>
              <a:pPr algn="l">
                <a:lnSpc>
                  <a:spcPct val="100000"/>
                </a:lnSpc>
                <a:spcBef>
                  <a:spcPct val="0"/>
                </a:spcBef>
                <a:buClrTx/>
                <a:buSzTx/>
                <a:buFontTx/>
                <a:buNone/>
              </a:pPr>
              <a:r>
                <a:rPr lang="zh-CN" altLang="en-US" sz="3200" b="1" dirty="0">
                  <a:solidFill>
                    <a:srgbClr val="000000"/>
                  </a:solidFill>
                  <a:ea typeface="楷体_GB2312" pitchFamily="49" charset="-122"/>
                </a:rPr>
                <a:t>指收集来的数据资料与真实情况间的差异</a:t>
              </a:r>
            </a:p>
          </p:txBody>
        </p:sp>
      </p:gr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19522"/>
                                        </p:tgtEl>
                                        <p:attrNameLst>
                                          <p:attrName>style.visibility</p:attrName>
                                        </p:attrNameLst>
                                      </p:cBhvr>
                                      <p:to>
                                        <p:strVal val="visible"/>
                                      </p:to>
                                    </p:set>
                                    <p:animEffect transition="in" filter="dissolve">
                                      <p:cBhvr>
                                        <p:cTn id="12" dur="500"/>
                                        <p:tgtEl>
                                          <p:spTgt spid="6195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19525"/>
                                        </p:tgtEl>
                                        <p:attrNameLst>
                                          <p:attrName>style.visibility</p:attrName>
                                        </p:attrNameLst>
                                      </p:cBhvr>
                                      <p:to>
                                        <p:strVal val="visible"/>
                                      </p:to>
                                    </p:set>
                                    <p:animEffect transition="in" filter="blinds(horizontal)">
                                      <p:cBhvr>
                                        <p:cTn id="17" dur="500"/>
                                        <p:tgtEl>
                                          <p:spTgt spid="61952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19523"/>
                                        </p:tgtEl>
                                        <p:attrNameLst>
                                          <p:attrName>style.visibility</p:attrName>
                                        </p:attrNameLst>
                                      </p:cBhvr>
                                      <p:to>
                                        <p:strVal val="visible"/>
                                      </p:to>
                                    </p:set>
                                    <p:animEffect transition="in" filter="blinds(horizontal)">
                                      <p:cBhvr>
                                        <p:cTn id="22" dur="500"/>
                                        <p:tgtEl>
                                          <p:spTgt spid="61952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19526"/>
                                        </p:tgtEl>
                                        <p:attrNameLst>
                                          <p:attrName>style.visibility</p:attrName>
                                        </p:attrNameLst>
                                      </p:cBhvr>
                                      <p:to>
                                        <p:strVal val="visible"/>
                                      </p:to>
                                    </p:set>
                                    <p:animEffect transition="in" filter="blinds(horizontal)">
                                      <p:cBhvr>
                                        <p:cTn id="27" dur="500"/>
                                        <p:tgtEl>
                                          <p:spTgt spid="61952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19527"/>
                                        </p:tgtEl>
                                        <p:attrNameLst>
                                          <p:attrName>style.visibility</p:attrName>
                                        </p:attrNameLst>
                                      </p:cBhvr>
                                      <p:to>
                                        <p:strVal val="visible"/>
                                      </p:to>
                                    </p:set>
                                    <p:animEffect transition="in" filter="blinds(horizontal)">
                                      <p:cBhvr>
                                        <p:cTn id="32" dur="500"/>
                                        <p:tgtEl>
                                          <p:spTgt spid="619527"/>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619528"/>
                                        </p:tgtEl>
                                        <p:attrNameLst>
                                          <p:attrName>style.visibility</p:attrName>
                                        </p:attrNameLst>
                                      </p:cBhvr>
                                      <p:to>
                                        <p:strVal val="visible"/>
                                      </p:to>
                                    </p:set>
                                    <p:animEffect transition="in" filter="dissolve">
                                      <p:cBhvr>
                                        <p:cTn id="37" dur="500"/>
                                        <p:tgtEl>
                                          <p:spTgt spid="61952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1" nodeType="clickEffect">
                                  <p:stCondLst>
                                    <p:cond delay="0"/>
                                  </p:stCondLst>
                                  <p:childTnLst>
                                    <p:set>
                                      <p:cBhvr>
                                        <p:cTn id="41" dur="1" fill="hold">
                                          <p:stCondLst>
                                            <p:cond delay="0"/>
                                          </p:stCondLst>
                                        </p:cTn>
                                        <p:tgtEl>
                                          <p:spTgt spid="619528"/>
                                        </p:tgtEl>
                                        <p:attrNameLst>
                                          <p:attrName>style.visibility</p:attrName>
                                        </p:attrNameLst>
                                      </p:cBhvr>
                                      <p:to>
                                        <p:strVal val="visible"/>
                                      </p:to>
                                    </p:set>
                                    <p:animEffect transition="in" filter="blinds(horizontal)">
                                      <p:cBhvr>
                                        <p:cTn id="42" dur="500"/>
                                        <p:tgtEl>
                                          <p:spTgt spid="6195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9522" grpId="0" animBg="1" autoUpdateAnimBg="0"/>
      <p:bldP spid="619523" grpId="0" autoUpdateAnimBg="0"/>
      <p:bldP spid="619525" grpId="0" animBg="1"/>
      <p:bldP spid="619526" grpId="0" animBg="1"/>
      <p:bldP spid="619527" grpId="0" autoUpdateAnimBg="0"/>
      <p:bldP spid="619528" grpId="0" autoUpdateAnimBg="0"/>
      <p:bldP spid="619528"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1573" name="Rectangle 5"/>
          <p:cNvSpPr>
            <a:spLocks noChangeArrowheads="1"/>
          </p:cNvSpPr>
          <p:nvPr/>
        </p:nvSpPr>
        <p:spPr bwMode="auto">
          <a:xfrm>
            <a:off x="2286000" y="914400"/>
            <a:ext cx="3581400" cy="4724400"/>
          </a:xfrm>
          <a:prstGeom prst="rect">
            <a:avLst/>
          </a:prstGeom>
          <a:solidFill>
            <a:srgbClr val="FFFF99"/>
          </a:solidFill>
          <a:ln w="9525">
            <a:solidFill>
              <a:schemeClr val="tx1"/>
            </a:solidFill>
            <a:miter lim="800000"/>
            <a:headEnd/>
            <a:tailEnd/>
          </a:ln>
          <a:effectLst/>
        </p:spPr>
        <p:txBody>
          <a:bodyPr anchor="ctr"/>
          <a:lstStyle/>
          <a:p>
            <a:pPr algn="l">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latin typeface="Tahoma" pitchFamily="34" charset="0"/>
                <a:ea typeface="楷体_GB2312" pitchFamily="49" charset="-122"/>
              </a:rPr>
              <a:t>从全部学生中随机抽取</a:t>
            </a:r>
            <a:r>
              <a:rPr lang="en-US" altLang="zh-CN" sz="3200" b="1">
                <a:solidFill>
                  <a:srgbClr val="0000FF"/>
                </a:solidFill>
                <a:effectLst>
                  <a:outerShdw blurRad="38100" dist="38100" dir="2700000" algn="tl">
                    <a:srgbClr val="000000"/>
                  </a:outerShdw>
                </a:effectLst>
                <a:latin typeface="Tahoma" pitchFamily="34" charset="0"/>
                <a:ea typeface="楷体_GB2312" pitchFamily="49" charset="-122"/>
              </a:rPr>
              <a:t>20</a:t>
            </a:r>
            <a:r>
              <a:rPr lang="zh-CN" altLang="en-US" sz="3200" b="1">
                <a:solidFill>
                  <a:srgbClr val="0000FF"/>
                </a:solidFill>
                <a:effectLst>
                  <a:outerShdw blurRad="38100" dist="38100" dir="2700000" algn="tl">
                    <a:srgbClr val="000000"/>
                  </a:outerShdw>
                </a:effectLst>
                <a:latin typeface="Tahoma" pitchFamily="34" charset="0"/>
                <a:ea typeface="楷体_GB2312" pitchFamily="49" charset="-122"/>
              </a:rPr>
              <a:t>人组成样本并计算平均体重：</a:t>
            </a:r>
          </a:p>
          <a:p>
            <a:pPr algn="l">
              <a:lnSpc>
                <a:spcPct val="100000"/>
              </a:lnSpc>
              <a:spcBef>
                <a:spcPct val="0"/>
              </a:spcBef>
              <a:buClrTx/>
              <a:buSzTx/>
              <a:buFontTx/>
              <a:buNone/>
              <a:defRPr/>
            </a:pPr>
            <a:endParaRPr lang="zh-CN" altLang="en-US" sz="3200" b="1">
              <a:solidFill>
                <a:srgbClr val="0000FF"/>
              </a:solidFill>
              <a:effectLst>
                <a:outerShdw blurRad="38100" dist="38100" dir="2700000" algn="tl">
                  <a:srgbClr val="000000"/>
                </a:outerShdw>
              </a:effectLst>
              <a:latin typeface="Tahoma" pitchFamily="34" charset="0"/>
              <a:ea typeface="楷体_GB2312" pitchFamily="49" charset="-122"/>
            </a:endParaRPr>
          </a:p>
          <a:p>
            <a:pPr algn="l">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latin typeface="Tahoma" pitchFamily="34" charset="0"/>
                <a:ea typeface="楷体_GB2312" pitchFamily="49" charset="-122"/>
              </a:rPr>
              <a:t>样本一：</a:t>
            </a:r>
            <a:r>
              <a:rPr lang="en-US" altLang="zh-CN" sz="3200" b="1">
                <a:solidFill>
                  <a:srgbClr val="0000FF"/>
                </a:solidFill>
                <a:effectLst>
                  <a:outerShdw blurRad="38100" dist="38100" dir="2700000" algn="tl">
                    <a:srgbClr val="000000"/>
                  </a:outerShdw>
                </a:effectLst>
                <a:latin typeface="Tahoma" pitchFamily="34" charset="0"/>
                <a:ea typeface="楷体_GB2312" pitchFamily="49" charset="-122"/>
              </a:rPr>
              <a:t>52.35</a:t>
            </a:r>
          </a:p>
          <a:p>
            <a:pPr algn="l">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latin typeface="Tahoma" pitchFamily="34" charset="0"/>
                <a:ea typeface="楷体_GB2312" pitchFamily="49" charset="-122"/>
              </a:rPr>
              <a:t>样本二：</a:t>
            </a:r>
            <a:r>
              <a:rPr lang="en-US" altLang="zh-CN" sz="3200" b="1">
                <a:solidFill>
                  <a:srgbClr val="0000FF"/>
                </a:solidFill>
                <a:effectLst>
                  <a:outerShdw blurRad="38100" dist="38100" dir="2700000" algn="tl">
                    <a:srgbClr val="000000"/>
                  </a:outerShdw>
                </a:effectLst>
                <a:latin typeface="Tahoma" pitchFamily="34" charset="0"/>
                <a:ea typeface="楷体_GB2312" pitchFamily="49" charset="-122"/>
              </a:rPr>
              <a:t>50.26</a:t>
            </a:r>
          </a:p>
          <a:p>
            <a:pPr algn="l">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latin typeface="Tahoma" pitchFamily="34" charset="0"/>
                <a:ea typeface="楷体_GB2312" pitchFamily="49" charset="-122"/>
              </a:rPr>
              <a:t>样本三：</a:t>
            </a:r>
            <a:r>
              <a:rPr lang="en-US" altLang="zh-CN" sz="3200" b="1">
                <a:solidFill>
                  <a:srgbClr val="0000FF"/>
                </a:solidFill>
                <a:effectLst>
                  <a:outerShdw blurRad="38100" dist="38100" dir="2700000" algn="tl">
                    <a:srgbClr val="000000"/>
                  </a:outerShdw>
                </a:effectLst>
                <a:latin typeface="Tahoma" pitchFamily="34" charset="0"/>
                <a:ea typeface="楷体_GB2312" pitchFamily="49" charset="-122"/>
              </a:rPr>
              <a:t>53.19</a:t>
            </a:r>
          </a:p>
          <a:p>
            <a:pPr algn="l">
              <a:lnSpc>
                <a:spcPct val="100000"/>
              </a:lnSpc>
              <a:spcBef>
                <a:spcPct val="0"/>
              </a:spcBef>
              <a:buClrTx/>
              <a:buSzTx/>
              <a:buFontTx/>
              <a:buNone/>
              <a:defRPr/>
            </a:pPr>
            <a:r>
              <a:rPr lang="en-US" altLang="zh-CN" sz="3200" b="1">
                <a:solidFill>
                  <a:srgbClr val="0000FF"/>
                </a:solidFill>
                <a:effectLst>
                  <a:outerShdw blurRad="38100" dist="38100" dir="2700000" algn="tl">
                    <a:srgbClr val="000000"/>
                  </a:outerShdw>
                </a:effectLst>
                <a:latin typeface="Tahoma" pitchFamily="34" charset="0"/>
              </a:rPr>
              <a:t>…</a:t>
            </a:r>
          </a:p>
          <a:p>
            <a:pPr algn="l">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latin typeface="Tahoma" pitchFamily="34" charset="0"/>
                <a:ea typeface="楷体_GB2312" pitchFamily="49" charset="-122"/>
              </a:rPr>
              <a:t>真值</a:t>
            </a:r>
            <a:r>
              <a:rPr lang="en-US" altLang="zh-CN" sz="3200" b="1">
                <a:solidFill>
                  <a:srgbClr val="0000FF"/>
                </a:solidFill>
                <a:effectLst>
                  <a:outerShdw blurRad="38100" dist="38100" dir="2700000" algn="tl">
                    <a:srgbClr val="000000"/>
                  </a:outerShdw>
                </a:effectLst>
                <a:latin typeface="Tahoma" pitchFamily="34" charset="0"/>
              </a:rPr>
              <a:t>:      51.18</a:t>
            </a:r>
          </a:p>
        </p:txBody>
      </p:sp>
      <p:grpSp>
        <p:nvGrpSpPr>
          <p:cNvPr id="2" name="Group 6"/>
          <p:cNvGrpSpPr>
            <a:grpSpLocks/>
          </p:cNvGrpSpPr>
          <p:nvPr/>
        </p:nvGrpSpPr>
        <p:grpSpPr bwMode="auto">
          <a:xfrm>
            <a:off x="3924300" y="3500438"/>
            <a:ext cx="1524000" cy="990600"/>
            <a:chOff x="1872" y="2208"/>
            <a:chExt cx="960" cy="624"/>
          </a:xfrm>
        </p:grpSpPr>
        <p:sp>
          <p:nvSpPr>
            <p:cNvPr id="15365" name="Line 7"/>
            <p:cNvSpPr>
              <a:spLocks noChangeShapeType="1"/>
            </p:cNvSpPr>
            <p:nvPr/>
          </p:nvSpPr>
          <p:spPr bwMode="auto">
            <a:xfrm>
              <a:off x="1872" y="2208"/>
              <a:ext cx="960" cy="0"/>
            </a:xfrm>
            <a:prstGeom prst="line">
              <a:avLst/>
            </a:prstGeom>
            <a:noFill/>
            <a:ln w="57150">
              <a:solidFill>
                <a:schemeClr val="hlink"/>
              </a:solidFill>
              <a:miter lim="800000"/>
              <a:headEnd/>
              <a:tailEnd/>
            </a:ln>
          </p:spPr>
          <p:txBody>
            <a:bodyPr wrap="none"/>
            <a:lstStyle/>
            <a:p>
              <a:endParaRPr lang="zh-CN" altLang="en-US"/>
            </a:p>
          </p:txBody>
        </p:sp>
        <p:sp>
          <p:nvSpPr>
            <p:cNvPr id="15366" name="Line 8"/>
            <p:cNvSpPr>
              <a:spLocks noChangeShapeType="1"/>
            </p:cNvSpPr>
            <p:nvPr/>
          </p:nvSpPr>
          <p:spPr bwMode="auto">
            <a:xfrm>
              <a:off x="1872" y="2496"/>
              <a:ext cx="960" cy="0"/>
            </a:xfrm>
            <a:prstGeom prst="line">
              <a:avLst/>
            </a:prstGeom>
            <a:noFill/>
            <a:ln w="57150">
              <a:solidFill>
                <a:schemeClr val="hlink"/>
              </a:solidFill>
              <a:miter lim="800000"/>
              <a:headEnd/>
              <a:tailEnd/>
            </a:ln>
          </p:spPr>
          <p:txBody>
            <a:bodyPr wrap="none"/>
            <a:lstStyle/>
            <a:p>
              <a:endParaRPr lang="zh-CN" altLang="en-US"/>
            </a:p>
          </p:txBody>
        </p:sp>
        <p:sp>
          <p:nvSpPr>
            <p:cNvPr id="15367" name="Line 9"/>
            <p:cNvSpPr>
              <a:spLocks noChangeShapeType="1"/>
            </p:cNvSpPr>
            <p:nvPr/>
          </p:nvSpPr>
          <p:spPr bwMode="auto">
            <a:xfrm>
              <a:off x="1872" y="2832"/>
              <a:ext cx="960" cy="0"/>
            </a:xfrm>
            <a:prstGeom prst="line">
              <a:avLst/>
            </a:prstGeom>
            <a:noFill/>
            <a:ln w="57150">
              <a:solidFill>
                <a:schemeClr val="hlink"/>
              </a:solidFill>
              <a:miter lim="800000"/>
              <a:headEnd/>
              <a:tailEnd/>
            </a:ln>
          </p:spPr>
          <p:txBody>
            <a:bodyPr wrap="none"/>
            <a:lstStyle/>
            <a:p>
              <a:endParaRPr lang="zh-CN" altLang="en-US"/>
            </a:p>
          </p:txBody>
        </p:sp>
      </p:grpSp>
      <p:sp>
        <p:nvSpPr>
          <p:cNvPr id="621578" name="AutoShape 10"/>
          <p:cNvSpPr>
            <a:spLocks noChangeArrowheads="1"/>
          </p:cNvSpPr>
          <p:nvPr/>
        </p:nvSpPr>
        <p:spPr bwMode="auto">
          <a:xfrm>
            <a:off x="5940425" y="2781300"/>
            <a:ext cx="2895600" cy="1905000"/>
          </a:xfrm>
          <a:prstGeom prst="leftArrow">
            <a:avLst>
              <a:gd name="adj1" fmla="val 50000"/>
              <a:gd name="adj2" fmla="val 38000"/>
            </a:avLst>
          </a:prstGeom>
          <a:solidFill>
            <a:srgbClr val="CCFFCC"/>
          </a:solidFill>
          <a:ln w="9525">
            <a:solidFill>
              <a:schemeClr val="tx1"/>
            </a:solidFill>
            <a:miter lim="800000"/>
            <a:headEnd/>
            <a:tailEnd/>
          </a:ln>
          <a:effectLst/>
        </p:spPr>
        <p:txBody>
          <a:bodyPr anchor="ctr"/>
          <a:lstStyle/>
          <a:p>
            <a:pPr algn="l">
              <a:lnSpc>
                <a:spcPct val="100000"/>
              </a:lnSpc>
              <a:spcBef>
                <a:spcPct val="0"/>
              </a:spcBef>
              <a:buClrTx/>
              <a:buSzTx/>
              <a:buFontTx/>
              <a:buNone/>
              <a:defRPr/>
            </a:pPr>
            <a:r>
              <a:rPr lang="zh-CN" altLang="en-US" sz="3600" b="1">
                <a:solidFill>
                  <a:srgbClr val="FF0000"/>
                </a:solidFill>
                <a:effectLst>
                  <a:outerShdw blurRad="38100" dist="38100" dir="2700000" algn="tl">
                    <a:srgbClr val="000000"/>
                  </a:outerShdw>
                </a:effectLst>
              </a:rPr>
              <a:t>代表性误差</a:t>
            </a:r>
          </a:p>
          <a:p>
            <a:pPr algn="l">
              <a:lnSpc>
                <a:spcPct val="100000"/>
              </a:lnSpc>
              <a:spcBef>
                <a:spcPct val="0"/>
              </a:spcBef>
              <a:buClrTx/>
              <a:buSzTx/>
              <a:buFontTx/>
              <a:buNone/>
              <a:defRPr/>
            </a:pPr>
            <a:r>
              <a:rPr lang="zh-CN" altLang="en-US" sz="2800" b="1">
                <a:solidFill>
                  <a:srgbClr val="FF0000"/>
                </a:solidFill>
                <a:effectLst>
                  <a:outerShdw blurRad="38100" dist="38100" dir="2700000" algn="tl">
                    <a:srgbClr val="000000"/>
                  </a:outerShdw>
                </a:effectLst>
              </a:rPr>
              <a:t>（抽样误差）</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621573"/>
                                        </p:tgtEl>
                                        <p:attrNameLst>
                                          <p:attrName>style.visibility</p:attrName>
                                        </p:attrNameLst>
                                      </p:cBhvr>
                                      <p:to>
                                        <p:strVal val="visible"/>
                                      </p:to>
                                    </p:set>
                                    <p:animEffect transition="in" filter="checkerboard(across)">
                                      <p:cBhvr>
                                        <p:cTn id="7" dur="500"/>
                                        <p:tgtEl>
                                          <p:spTgt spid="62157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21578"/>
                                        </p:tgtEl>
                                        <p:attrNameLst>
                                          <p:attrName>style.visibility</p:attrName>
                                        </p:attrNameLst>
                                      </p:cBhvr>
                                      <p:to>
                                        <p:strVal val="visible"/>
                                      </p:to>
                                    </p:set>
                                    <p:animEffect transition="in" filter="dissolve">
                                      <p:cBhvr>
                                        <p:cTn id="17" dur="500"/>
                                        <p:tgtEl>
                                          <p:spTgt spid="6215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1573" grpId="0" animBg="1" autoUpdateAnimBg="0"/>
      <p:bldP spid="621578" grpId="0" animBg="1"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1986" name="Rectangle 2"/>
          <p:cNvSpPr>
            <a:spLocks noGrp="1" noChangeArrowheads="1"/>
          </p:cNvSpPr>
          <p:nvPr>
            <p:ph type="title"/>
          </p:nvPr>
        </p:nvSpPr>
        <p:spPr/>
        <p:txBody>
          <a:bodyPr/>
          <a:lstStyle/>
          <a:p>
            <a:pPr eaLnBrk="1" hangingPunct="1">
              <a:defRPr/>
            </a:pPr>
            <a:endParaRPr lang="zh-CN" altLang="zh-CN" smtClean="0"/>
          </a:p>
        </p:txBody>
      </p:sp>
      <p:sp>
        <p:nvSpPr>
          <p:cNvPr id="681987" name="Rectangle 3"/>
          <p:cNvSpPr>
            <a:spLocks noGrp="1" noChangeArrowheads="1"/>
          </p:cNvSpPr>
          <p:nvPr>
            <p:ph type="body" idx="1"/>
          </p:nvPr>
        </p:nvSpPr>
        <p:spPr>
          <a:xfrm>
            <a:off x="2987675" y="1844675"/>
            <a:ext cx="5470525" cy="2384425"/>
          </a:xfrm>
        </p:spPr>
        <p:txBody>
          <a:bodyPr/>
          <a:lstStyle/>
          <a:p>
            <a:pPr eaLnBrk="1" hangingPunct="1">
              <a:defRPr/>
            </a:pPr>
            <a:r>
              <a:rPr lang="zh-CN" altLang="en-US" smtClean="0">
                <a:solidFill>
                  <a:schemeClr val="bg1"/>
                </a:solidFill>
              </a:rPr>
              <a:t>回答不是真实内容反应。例如，题目的理解偏差，受到其他问题的干扰。，故意扭曲回答。等。</a:t>
            </a:r>
          </a:p>
        </p:txBody>
      </p:sp>
      <p:sp>
        <p:nvSpPr>
          <p:cNvPr id="681988" name="Rectangle 4"/>
          <p:cNvSpPr>
            <a:spLocks noChangeArrowheads="1"/>
          </p:cNvSpPr>
          <p:nvPr/>
        </p:nvSpPr>
        <p:spPr bwMode="auto">
          <a:xfrm>
            <a:off x="250825" y="1916113"/>
            <a:ext cx="2840038" cy="1066800"/>
          </a:xfrm>
          <a:prstGeom prst="rect">
            <a:avLst/>
          </a:prstGeom>
          <a:solidFill>
            <a:srgbClr val="CCFFCC"/>
          </a:solidFill>
          <a:ln w="9525">
            <a:noFill/>
            <a:miter lim="800000"/>
            <a:headEnd/>
            <a:tailEnd/>
          </a:ln>
          <a:effectLst>
            <a:outerShdw dist="107763" dir="13500000" algn="ctr" rotWithShape="0">
              <a:schemeClr val="bg2"/>
            </a:outerShdw>
          </a:effectLst>
        </p:spPr>
        <p:txBody>
          <a:bodyPr wrap="none">
            <a:spAutoFit/>
          </a:bodyPr>
          <a:lstStyle/>
          <a:p>
            <a:pPr algn="l">
              <a:lnSpc>
                <a:spcPct val="100000"/>
              </a:lnSpc>
              <a:spcBef>
                <a:spcPct val="0"/>
              </a:spcBef>
              <a:buClrTx/>
              <a:buSzTx/>
              <a:buFontTx/>
              <a:buNone/>
              <a:defRPr/>
            </a:pPr>
            <a:r>
              <a:rPr lang="zh-CN" altLang="en-US" sz="3200" b="1">
                <a:solidFill>
                  <a:srgbClr val="000000"/>
                </a:solidFill>
                <a:effectLst>
                  <a:outerShdw blurRad="38100" dist="38100" dir="2700000" algn="tl">
                    <a:srgbClr val="FFFFFF"/>
                  </a:outerShdw>
                </a:effectLst>
              </a:rPr>
              <a:t>回答误差</a:t>
            </a:r>
          </a:p>
          <a:p>
            <a:pPr algn="l">
              <a:lnSpc>
                <a:spcPct val="100000"/>
              </a:lnSpc>
              <a:spcBef>
                <a:spcPct val="0"/>
              </a:spcBef>
              <a:buClrTx/>
              <a:buSzTx/>
              <a:buFontTx/>
              <a:buNone/>
              <a:defRPr/>
            </a:pPr>
            <a:r>
              <a:rPr lang="en-US" altLang="zh-CN" sz="3200" b="1">
                <a:solidFill>
                  <a:srgbClr val="000000"/>
                </a:solidFill>
                <a:effectLst>
                  <a:outerShdw blurRad="38100" dist="38100" dir="2700000" algn="tl">
                    <a:srgbClr val="FFFFFF"/>
                  </a:outerShdw>
                </a:effectLst>
              </a:rPr>
              <a:t>Response error</a:t>
            </a:r>
          </a:p>
        </p:txBody>
      </p:sp>
      <p:sp>
        <p:nvSpPr>
          <p:cNvPr id="681989" name="Rectangle 5"/>
          <p:cNvSpPr>
            <a:spLocks noChangeArrowheads="1"/>
          </p:cNvSpPr>
          <p:nvPr/>
        </p:nvSpPr>
        <p:spPr bwMode="auto">
          <a:xfrm>
            <a:off x="0" y="4581525"/>
            <a:ext cx="3551238" cy="1066800"/>
          </a:xfrm>
          <a:prstGeom prst="rect">
            <a:avLst/>
          </a:prstGeom>
          <a:solidFill>
            <a:srgbClr val="CCFFCC"/>
          </a:solidFill>
          <a:ln w="9525">
            <a:noFill/>
            <a:miter lim="800000"/>
            <a:headEnd/>
            <a:tailEnd/>
          </a:ln>
          <a:effectLst>
            <a:outerShdw dist="107763" dir="13500000" algn="ctr" rotWithShape="0">
              <a:schemeClr val="bg2"/>
            </a:outerShdw>
          </a:effectLst>
        </p:spPr>
        <p:txBody>
          <a:bodyPr wrap="none">
            <a:spAutoFit/>
          </a:bodyPr>
          <a:lstStyle/>
          <a:p>
            <a:pPr algn="l">
              <a:lnSpc>
                <a:spcPct val="100000"/>
              </a:lnSpc>
              <a:spcBef>
                <a:spcPct val="0"/>
              </a:spcBef>
              <a:buClrTx/>
              <a:buSzTx/>
              <a:buFontTx/>
              <a:buNone/>
              <a:defRPr/>
            </a:pPr>
            <a:r>
              <a:rPr lang="zh-CN" altLang="en-US" sz="3200" b="1">
                <a:solidFill>
                  <a:srgbClr val="000000"/>
                </a:solidFill>
                <a:effectLst>
                  <a:outerShdw blurRad="38100" dist="38100" dir="2700000" algn="tl">
                    <a:srgbClr val="FFFFFF"/>
                  </a:outerShdw>
                </a:effectLst>
              </a:rPr>
              <a:t>不回答误差</a:t>
            </a:r>
          </a:p>
          <a:p>
            <a:pPr algn="l">
              <a:lnSpc>
                <a:spcPct val="100000"/>
              </a:lnSpc>
              <a:spcBef>
                <a:spcPct val="0"/>
              </a:spcBef>
              <a:buClrTx/>
              <a:buSzTx/>
              <a:buFontTx/>
              <a:buNone/>
              <a:defRPr/>
            </a:pPr>
            <a:r>
              <a:rPr lang="en-US" altLang="zh-CN" sz="3200" b="1">
                <a:solidFill>
                  <a:srgbClr val="000000"/>
                </a:solidFill>
                <a:effectLst>
                  <a:outerShdw blurRad="38100" dist="38100" dir="2700000" algn="tl">
                    <a:srgbClr val="FFFFFF"/>
                  </a:outerShdw>
                </a:effectLst>
              </a:rPr>
              <a:t>Non response error</a:t>
            </a:r>
          </a:p>
        </p:txBody>
      </p:sp>
      <p:sp>
        <p:nvSpPr>
          <p:cNvPr id="681990" name="Rectangle 6"/>
          <p:cNvSpPr>
            <a:spLocks noChangeArrowheads="1"/>
          </p:cNvSpPr>
          <p:nvPr/>
        </p:nvSpPr>
        <p:spPr bwMode="auto">
          <a:xfrm>
            <a:off x="3059113" y="4473575"/>
            <a:ext cx="5470525" cy="2384425"/>
          </a:xfrm>
          <a:prstGeom prst="rect">
            <a:avLst/>
          </a:prstGeom>
          <a:noFill/>
          <a:ln w="9525">
            <a:noFill/>
            <a:miter lim="800000"/>
            <a:headEnd/>
            <a:tailEnd/>
          </a:ln>
        </p:spPr>
        <p:txBody>
          <a:bodyPr/>
          <a:lstStyle/>
          <a:p>
            <a:pPr marL="342900" indent="-342900" algn="l">
              <a:lnSpc>
                <a:spcPct val="100000"/>
              </a:lnSpc>
              <a:buClr>
                <a:schemeClr val="accent1"/>
              </a:buClr>
              <a:buFont typeface="Wingdings" pitchFamily="2" charset="2"/>
              <a:buChar char="n"/>
              <a:defRPr/>
            </a:pPr>
            <a:r>
              <a:rPr lang="zh-CN" altLang="en-US" sz="3200">
                <a:solidFill>
                  <a:schemeClr val="bg1"/>
                </a:solidFill>
                <a:effectLst>
                  <a:outerShdw blurRad="38100" dist="38100" dir="2700000" algn="tl">
                    <a:srgbClr val="000000"/>
                  </a:outerShdw>
                </a:effectLst>
                <a:latin typeface="Tahoma" pitchFamily="34" charset="0"/>
              </a:rPr>
              <a:t>没有对问题进行回答。例如，有意不回达，看漏题目。</a:t>
            </a:r>
          </a:p>
        </p:txBody>
      </p:sp>
    </p:spTree>
  </p:cSld>
  <p:clrMapOvr>
    <a:masterClrMapping/>
  </p:clrMapOvr>
  <p:transition>
    <p:pull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2594" name="Rectangle 2"/>
          <p:cNvSpPr>
            <a:spLocks noChangeArrowheads="1"/>
          </p:cNvSpPr>
          <p:nvPr/>
        </p:nvSpPr>
        <p:spPr bwMode="auto">
          <a:xfrm>
            <a:off x="250825" y="1628775"/>
            <a:ext cx="6226175" cy="685800"/>
          </a:xfrm>
          <a:prstGeom prst="rect">
            <a:avLst/>
          </a:prstGeom>
          <a:noFill/>
          <a:ln w="9525">
            <a:noFill/>
            <a:miter lim="800000"/>
            <a:headEnd/>
            <a:tailEnd/>
          </a:ln>
        </p:spPr>
        <p:txBody>
          <a:bodyPr/>
          <a:lstStyle/>
          <a:p>
            <a:pPr marL="342900" indent="-342900" algn="l">
              <a:lnSpc>
                <a:spcPct val="100000"/>
              </a:lnSpc>
              <a:buClr>
                <a:srgbClr val="A90DAD"/>
              </a:buClr>
              <a:buSzTx/>
              <a:buFontTx/>
              <a:buNone/>
            </a:pPr>
            <a:r>
              <a:rPr lang="zh-CN" altLang="en-US" sz="3200" b="1">
                <a:solidFill>
                  <a:srgbClr val="000000"/>
                </a:solidFill>
              </a:rPr>
              <a:t>（一）按调查单位的范围分为</a:t>
            </a:r>
          </a:p>
        </p:txBody>
      </p:sp>
      <p:grpSp>
        <p:nvGrpSpPr>
          <p:cNvPr id="2" name="Group 3"/>
          <p:cNvGrpSpPr>
            <a:grpSpLocks/>
          </p:cNvGrpSpPr>
          <p:nvPr/>
        </p:nvGrpSpPr>
        <p:grpSpPr bwMode="auto">
          <a:xfrm>
            <a:off x="5651500" y="1196975"/>
            <a:ext cx="2667000" cy="1219200"/>
            <a:chOff x="3840" y="720"/>
            <a:chExt cx="1680" cy="768"/>
          </a:xfrm>
        </p:grpSpPr>
        <p:sp>
          <p:nvSpPr>
            <p:cNvPr id="622596" name="Rectangle 4"/>
            <p:cNvSpPr>
              <a:spLocks noChangeArrowheads="1"/>
            </p:cNvSpPr>
            <p:nvPr/>
          </p:nvSpPr>
          <p:spPr bwMode="auto">
            <a:xfrm>
              <a:off x="4080" y="1152"/>
              <a:ext cx="1440"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非全面调查</a:t>
              </a:r>
            </a:p>
          </p:txBody>
        </p:sp>
        <p:sp>
          <p:nvSpPr>
            <p:cNvPr id="622597" name="Rectangle 5"/>
            <p:cNvSpPr>
              <a:spLocks noChangeArrowheads="1"/>
            </p:cNvSpPr>
            <p:nvPr/>
          </p:nvSpPr>
          <p:spPr bwMode="auto">
            <a:xfrm>
              <a:off x="4080" y="720"/>
              <a:ext cx="1440"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全面调查</a:t>
              </a:r>
            </a:p>
          </p:txBody>
        </p:sp>
        <p:sp>
          <p:nvSpPr>
            <p:cNvPr id="16403" name="AutoShape 6"/>
            <p:cNvSpPr>
              <a:spLocks/>
            </p:cNvSpPr>
            <p:nvPr/>
          </p:nvSpPr>
          <p:spPr bwMode="auto">
            <a:xfrm>
              <a:off x="3840" y="816"/>
              <a:ext cx="144" cy="672"/>
            </a:xfrm>
            <a:prstGeom prst="leftBrace">
              <a:avLst>
                <a:gd name="adj1" fmla="val 38889"/>
                <a:gd name="adj2" fmla="val 53819"/>
              </a:avLst>
            </a:prstGeom>
            <a:noFill/>
            <a:ln w="28575">
              <a:solidFill>
                <a:srgbClr val="F54768"/>
              </a:solidFill>
              <a:round/>
              <a:headEnd/>
              <a:tailEnd/>
            </a:ln>
          </p:spPr>
          <p:txBody>
            <a:bodyPr wrap="none" anchor="ctr"/>
            <a:lstStyle/>
            <a:p>
              <a:endParaRPr lang="zh-CN" altLang="en-US"/>
            </a:p>
          </p:txBody>
        </p:sp>
      </p:grpSp>
      <p:grpSp>
        <p:nvGrpSpPr>
          <p:cNvPr id="3" name="Group 8"/>
          <p:cNvGrpSpPr>
            <a:grpSpLocks/>
          </p:cNvGrpSpPr>
          <p:nvPr/>
        </p:nvGrpSpPr>
        <p:grpSpPr bwMode="auto">
          <a:xfrm>
            <a:off x="3276600" y="2708275"/>
            <a:ext cx="2667000" cy="1219200"/>
            <a:chOff x="3840" y="1728"/>
            <a:chExt cx="1680" cy="768"/>
          </a:xfrm>
        </p:grpSpPr>
        <p:sp>
          <p:nvSpPr>
            <p:cNvPr id="622601" name="Rectangle 9"/>
            <p:cNvSpPr>
              <a:spLocks noChangeArrowheads="1"/>
            </p:cNvSpPr>
            <p:nvPr/>
          </p:nvSpPr>
          <p:spPr bwMode="auto">
            <a:xfrm>
              <a:off x="4080" y="2160"/>
              <a:ext cx="1440"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全面统计报表</a:t>
              </a:r>
            </a:p>
          </p:txBody>
        </p:sp>
        <p:sp>
          <p:nvSpPr>
            <p:cNvPr id="622602" name="Rectangle 10"/>
            <p:cNvSpPr>
              <a:spLocks noChangeArrowheads="1"/>
            </p:cNvSpPr>
            <p:nvPr/>
          </p:nvSpPr>
          <p:spPr bwMode="auto">
            <a:xfrm>
              <a:off x="4080" y="1728"/>
              <a:ext cx="1440"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普查</a:t>
              </a:r>
            </a:p>
          </p:txBody>
        </p:sp>
        <p:sp>
          <p:nvSpPr>
            <p:cNvPr id="16400" name="AutoShape 11"/>
            <p:cNvSpPr>
              <a:spLocks/>
            </p:cNvSpPr>
            <p:nvPr/>
          </p:nvSpPr>
          <p:spPr bwMode="auto">
            <a:xfrm>
              <a:off x="3840" y="1824"/>
              <a:ext cx="144" cy="576"/>
            </a:xfrm>
            <a:prstGeom prst="leftBrace">
              <a:avLst>
                <a:gd name="adj1" fmla="val 33333"/>
                <a:gd name="adj2" fmla="val 53819"/>
              </a:avLst>
            </a:prstGeom>
            <a:noFill/>
            <a:ln w="28575">
              <a:solidFill>
                <a:srgbClr val="F54768"/>
              </a:solidFill>
              <a:round/>
              <a:headEnd/>
              <a:tailEnd/>
            </a:ln>
          </p:spPr>
          <p:txBody>
            <a:bodyPr wrap="none" anchor="ctr"/>
            <a:lstStyle/>
            <a:p>
              <a:endParaRPr lang="zh-CN" altLang="en-US"/>
            </a:p>
          </p:txBody>
        </p:sp>
      </p:grpSp>
      <p:grpSp>
        <p:nvGrpSpPr>
          <p:cNvPr id="4" name="Group 12"/>
          <p:cNvGrpSpPr>
            <a:grpSpLocks/>
          </p:cNvGrpSpPr>
          <p:nvPr/>
        </p:nvGrpSpPr>
        <p:grpSpPr bwMode="auto">
          <a:xfrm>
            <a:off x="3563938" y="4292600"/>
            <a:ext cx="2362200" cy="1143000"/>
            <a:chOff x="768" y="3024"/>
            <a:chExt cx="1488" cy="720"/>
          </a:xfrm>
        </p:grpSpPr>
        <p:sp>
          <p:nvSpPr>
            <p:cNvPr id="622605" name="Rectangle 13"/>
            <p:cNvSpPr>
              <a:spLocks noChangeArrowheads="1"/>
            </p:cNvSpPr>
            <p:nvPr/>
          </p:nvSpPr>
          <p:spPr bwMode="auto">
            <a:xfrm>
              <a:off x="1008" y="3024"/>
              <a:ext cx="1248"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随机调查</a:t>
              </a:r>
            </a:p>
          </p:txBody>
        </p:sp>
        <p:sp>
          <p:nvSpPr>
            <p:cNvPr id="622606" name="Rectangle 14"/>
            <p:cNvSpPr>
              <a:spLocks noChangeArrowheads="1"/>
            </p:cNvSpPr>
            <p:nvPr/>
          </p:nvSpPr>
          <p:spPr bwMode="auto">
            <a:xfrm>
              <a:off x="1008" y="3408"/>
              <a:ext cx="1248"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非随机调查</a:t>
              </a:r>
            </a:p>
          </p:txBody>
        </p:sp>
        <p:sp>
          <p:nvSpPr>
            <p:cNvPr id="16397" name="AutoShape 15"/>
            <p:cNvSpPr>
              <a:spLocks/>
            </p:cNvSpPr>
            <p:nvPr/>
          </p:nvSpPr>
          <p:spPr bwMode="auto">
            <a:xfrm>
              <a:off x="768" y="3120"/>
              <a:ext cx="144" cy="576"/>
            </a:xfrm>
            <a:prstGeom prst="leftBrace">
              <a:avLst>
                <a:gd name="adj1" fmla="val 33333"/>
                <a:gd name="adj2" fmla="val 53819"/>
              </a:avLst>
            </a:prstGeom>
            <a:noFill/>
            <a:ln w="28575">
              <a:solidFill>
                <a:srgbClr val="F54768"/>
              </a:solidFill>
              <a:round/>
              <a:headEnd/>
              <a:tailEnd/>
            </a:ln>
          </p:spPr>
          <p:txBody>
            <a:bodyPr wrap="none" anchor="ctr"/>
            <a:lstStyle/>
            <a:p>
              <a:endParaRPr lang="zh-CN" altLang="en-US"/>
            </a:p>
          </p:txBody>
        </p:sp>
      </p:grpSp>
      <p:sp>
        <p:nvSpPr>
          <p:cNvPr id="622608" name="Rectangle 16"/>
          <p:cNvSpPr>
            <a:spLocks noChangeArrowheads="1"/>
          </p:cNvSpPr>
          <p:nvPr/>
        </p:nvSpPr>
        <p:spPr bwMode="auto">
          <a:xfrm>
            <a:off x="457200" y="685800"/>
            <a:ext cx="4402138" cy="582613"/>
          </a:xfrm>
          <a:prstGeom prst="rect">
            <a:avLst/>
          </a:prstGeom>
          <a:solidFill>
            <a:srgbClr val="FFFFCC"/>
          </a:solidFill>
          <a:ln w="9525">
            <a:solidFill>
              <a:schemeClr val="tx1"/>
            </a:solidFill>
            <a:miter lim="800000"/>
            <a:headEnd/>
            <a:tailEnd/>
          </a:ln>
          <a:effectLst>
            <a:outerShdw dist="107763" dir="13500000" algn="ctr" rotWithShape="0">
              <a:schemeClr val="bg2"/>
            </a:outerShdw>
          </a:effectLst>
        </p:spPr>
        <p:txBody>
          <a:bodyPr wrap="none" anchor="ctr"/>
          <a:lstStyle/>
          <a:p>
            <a:pPr algn="ctr">
              <a:lnSpc>
                <a:spcPct val="100000"/>
              </a:lnSpc>
              <a:spcBef>
                <a:spcPct val="0"/>
              </a:spcBef>
              <a:buClrTx/>
              <a:buSzTx/>
              <a:buFontTx/>
              <a:buNone/>
              <a:defRPr/>
            </a:pPr>
            <a:r>
              <a:rPr lang="zh-CN" altLang="en-US" sz="3600" b="1">
                <a:solidFill>
                  <a:srgbClr val="FF0000"/>
                </a:solidFill>
                <a:effectLst>
                  <a:outerShdw blurRad="38100" dist="38100" dir="2700000" algn="tl">
                    <a:srgbClr val="000000"/>
                  </a:outerShdw>
                </a:effectLst>
              </a:rPr>
              <a:t>三、统计调查的种类</a:t>
            </a:r>
          </a:p>
        </p:txBody>
      </p:sp>
      <p:sp>
        <p:nvSpPr>
          <p:cNvPr id="622609" name="Rectangle 17"/>
          <p:cNvSpPr>
            <a:spLocks noChangeArrowheads="1"/>
          </p:cNvSpPr>
          <p:nvPr/>
        </p:nvSpPr>
        <p:spPr bwMode="auto">
          <a:xfrm>
            <a:off x="539750" y="2997200"/>
            <a:ext cx="2663825" cy="647700"/>
          </a:xfrm>
          <a:prstGeom prst="rect">
            <a:avLst/>
          </a:prstGeom>
          <a:noFill/>
          <a:ln w="9525">
            <a:noFill/>
            <a:miter lim="800000"/>
            <a:headEnd/>
            <a:tailEnd/>
          </a:ln>
        </p:spPr>
        <p:txBody>
          <a:bodyPr/>
          <a:lstStyle/>
          <a:p>
            <a:pPr marL="342900" indent="-342900" algn="l">
              <a:lnSpc>
                <a:spcPct val="100000"/>
              </a:lnSpc>
              <a:buClr>
                <a:srgbClr val="A90DAD"/>
              </a:buClr>
              <a:buSzTx/>
              <a:buFontTx/>
              <a:buNone/>
            </a:pPr>
            <a:r>
              <a:rPr lang="zh-CN" altLang="en-US" sz="3200" b="1">
                <a:solidFill>
                  <a:srgbClr val="000000"/>
                </a:solidFill>
              </a:rPr>
              <a:t>全面调查分为</a:t>
            </a:r>
          </a:p>
        </p:txBody>
      </p:sp>
      <p:sp>
        <p:nvSpPr>
          <p:cNvPr id="622610" name="Rectangle 18"/>
          <p:cNvSpPr>
            <a:spLocks noChangeArrowheads="1"/>
          </p:cNvSpPr>
          <p:nvPr/>
        </p:nvSpPr>
        <p:spPr bwMode="auto">
          <a:xfrm>
            <a:off x="468313" y="4581525"/>
            <a:ext cx="3167062" cy="576263"/>
          </a:xfrm>
          <a:prstGeom prst="rect">
            <a:avLst/>
          </a:prstGeom>
          <a:noFill/>
          <a:ln w="9525">
            <a:noFill/>
            <a:miter lim="800000"/>
            <a:headEnd/>
            <a:tailEnd/>
          </a:ln>
        </p:spPr>
        <p:txBody>
          <a:bodyPr/>
          <a:lstStyle/>
          <a:p>
            <a:pPr marL="342900" indent="-342900" algn="l">
              <a:lnSpc>
                <a:spcPct val="100000"/>
              </a:lnSpc>
              <a:buClr>
                <a:srgbClr val="A90DAD"/>
              </a:buClr>
              <a:buSzTx/>
              <a:buFontTx/>
              <a:buNone/>
            </a:pPr>
            <a:r>
              <a:rPr lang="zh-CN" altLang="en-US" sz="3200" b="1">
                <a:solidFill>
                  <a:srgbClr val="000000"/>
                </a:solidFill>
              </a:rPr>
              <a:t>非全面调查分为</a:t>
            </a:r>
            <a:endParaRPr lang="zh-CN" altLang="en-US" sz="3600" b="1">
              <a:solidFill>
                <a:srgbClr val="000000"/>
              </a:solidFill>
            </a:endParaRPr>
          </a:p>
        </p:txBody>
      </p:sp>
      <p:sp>
        <p:nvSpPr>
          <p:cNvPr id="622617" name="Rectangle 25"/>
          <p:cNvSpPr>
            <a:spLocks noChangeArrowheads="1"/>
          </p:cNvSpPr>
          <p:nvPr/>
        </p:nvSpPr>
        <p:spPr bwMode="auto">
          <a:xfrm>
            <a:off x="5651500" y="4149725"/>
            <a:ext cx="2632075" cy="676275"/>
          </a:xfrm>
          <a:prstGeom prst="rect">
            <a:avLst/>
          </a:prstGeom>
          <a:noFill/>
          <a:ln w="9525">
            <a:noFill/>
            <a:miter lim="800000"/>
            <a:headEnd/>
            <a:tailEnd/>
          </a:ln>
          <a:effectLst/>
        </p:spPr>
        <p:txBody>
          <a:bodyPr>
            <a:spAutoFit/>
          </a:bodyPr>
          <a:lstStyle/>
          <a:p>
            <a:pPr marL="609600" indent="-609600">
              <a:buFont typeface="Wingdings" pitchFamily="2" charset="2"/>
              <a:buNone/>
              <a:defRPr/>
            </a:pPr>
            <a:r>
              <a:rPr lang="zh-CN" altLang="en-US" sz="3200" b="1">
                <a:solidFill>
                  <a:srgbClr val="FF0000"/>
                </a:solidFill>
                <a:effectLst>
                  <a:outerShdw blurRad="38100" dist="38100" dir="2700000" algn="tl">
                    <a:srgbClr val="000000"/>
                  </a:outerShdw>
                </a:effectLst>
              </a:rPr>
              <a:t>（抽样调查）</a:t>
            </a:r>
          </a:p>
        </p:txBody>
      </p:sp>
      <p:sp>
        <p:nvSpPr>
          <p:cNvPr id="622618" name="Rectangle 26"/>
          <p:cNvSpPr>
            <a:spLocks noChangeArrowheads="1"/>
          </p:cNvSpPr>
          <p:nvPr/>
        </p:nvSpPr>
        <p:spPr bwMode="auto">
          <a:xfrm>
            <a:off x="5724525" y="4797425"/>
            <a:ext cx="2632075" cy="1357313"/>
          </a:xfrm>
          <a:prstGeom prst="rect">
            <a:avLst/>
          </a:prstGeom>
          <a:noFill/>
          <a:ln w="9525">
            <a:noFill/>
            <a:miter lim="800000"/>
            <a:headEnd/>
            <a:tailEnd/>
          </a:ln>
          <a:effectLst/>
        </p:spPr>
        <p:txBody>
          <a:bodyPr wrap="none">
            <a:spAutoFit/>
          </a:bodyPr>
          <a:lstStyle/>
          <a:p>
            <a:pPr marL="609600" indent="-609600">
              <a:buFont typeface="Wingdings" pitchFamily="2" charset="2"/>
              <a:buNone/>
              <a:defRPr/>
            </a:pPr>
            <a:r>
              <a:rPr lang="zh-CN" altLang="en-US" sz="3200" b="1">
                <a:solidFill>
                  <a:srgbClr val="FF0000"/>
                </a:solidFill>
                <a:effectLst>
                  <a:outerShdw blurRad="38100" dist="38100" dir="2700000" algn="tl">
                    <a:srgbClr val="000000"/>
                  </a:outerShdw>
                </a:effectLst>
              </a:rPr>
              <a:t>（重点调查、</a:t>
            </a:r>
          </a:p>
          <a:p>
            <a:pPr marL="609600" indent="-609600">
              <a:buFont typeface="Wingdings" pitchFamily="2" charset="2"/>
              <a:buNone/>
              <a:defRPr/>
            </a:pPr>
            <a:r>
              <a:rPr lang="zh-CN" altLang="en-US" sz="3200" b="1">
                <a:solidFill>
                  <a:srgbClr val="FF0000"/>
                </a:solidFill>
                <a:effectLst>
                  <a:outerShdw blurRad="38100" dist="38100" dir="2700000" algn="tl">
                    <a:srgbClr val="000000"/>
                  </a:outerShdw>
                </a:effectLst>
              </a:rPr>
              <a:t>    典型调查）</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22608"/>
                                        </p:tgtEl>
                                        <p:attrNameLst>
                                          <p:attrName>style.visibility</p:attrName>
                                        </p:attrNameLst>
                                      </p:cBhvr>
                                      <p:to>
                                        <p:strVal val="visible"/>
                                      </p:to>
                                    </p:set>
                                    <p:animEffect transition="in" filter="dissolve">
                                      <p:cBhvr>
                                        <p:cTn id="7" dur="500"/>
                                        <p:tgtEl>
                                          <p:spTgt spid="62260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22594"/>
                                        </p:tgtEl>
                                        <p:attrNameLst>
                                          <p:attrName>style.visibility</p:attrName>
                                        </p:attrNameLst>
                                      </p:cBhvr>
                                      <p:to>
                                        <p:strVal val="visible"/>
                                      </p:to>
                                    </p:set>
                                    <p:animEffect transition="in" filter="blinds(horizontal)">
                                      <p:cBhvr>
                                        <p:cTn id="12" dur="500"/>
                                        <p:tgtEl>
                                          <p:spTgt spid="622594"/>
                                        </p:tgtEl>
                                      </p:cBhvr>
                                    </p:animEffect>
                                  </p:childTnLst>
                                </p:cTn>
                              </p:par>
                            </p:childTnLst>
                          </p:cTn>
                        </p:par>
                        <p:par>
                          <p:cTn id="13" fill="hold">
                            <p:stCondLst>
                              <p:cond delay="500"/>
                            </p:stCondLst>
                            <p:childTnLst>
                              <p:par>
                                <p:cTn id="14" presetID="4" presetClass="entr" presetSubtype="1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ox(in)">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622609"/>
                                        </p:tgtEl>
                                        <p:attrNameLst>
                                          <p:attrName>style.visibility</p:attrName>
                                        </p:attrNameLst>
                                      </p:cBhvr>
                                      <p:to>
                                        <p:strVal val="visible"/>
                                      </p:to>
                                    </p:set>
                                    <p:animEffect transition="in" filter="blinds(horizontal)">
                                      <p:cBhvr>
                                        <p:cTn id="21" dur="500"/>
                                        <p:tgtEl>
                                          <p:spTgt spid="622609"/>
                                        </p:tgtEl>
                                      </p:cBhvr>
                                    </p:animEffect>
                                  </p:childTnLst>
                                </p:cTn>
                              </p:par>
                            </p:childTnLst>
                          </p:cTn>
                        </p:par>
                        <p:par>
                          <p:cTn id="22" fill="hold">
                            <p:stCondLst>
                              <p:cond delay="500"/>
                            </p:stCondLst>
                            <p:childTnLst>
                              <p:par>
                                <p:cTn id="23" presetID="4" presetClass="entr" presetSubtype="16"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ox(in)">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622610"/>
                                        </p:tgtEl>
                                        <p:attrNameLst>
                                          <p:attrName>style.visibility</p:attrName>
                                        </p:attrNameLst>
                                      </p:cBhvr>
                                      <p:to>
                                        <p:strVal val="visible"/>
                                      </p:to>
                                    </p:set>
                                    <p:animEffect transition="in" filter="blinds(horizontal)">
                                      <p:cBhvr>
                                        <p:cTn id="30" dur="500"/>
                                        <p:tgtEl>
                                          <p:spTgt spid="622610"/>
                                        </p:tgtEl>
                                      </p:cBhvr>
                                    </p:animEffect>
                                  </p:childTnLst>
                                </p:cTn>
                              </p:par>
                            </p:childTnLst>
                          </p:cTn>
                        </p:par>
                        <p:par>
                          <p:cTn id="31" fill="hold">
                            <p:stCondLst>
                              <p:cond delay="500"/>
                            </p:stCondLst>
                            <p:childTnLst>
                              <p:par>
                                <p:cTn id="32" presetID="4" presetClass="entr" presetSubtype="16" fill="hold" nodeType="after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box(in)">
                                      <p:cBhvr>
                                        <p:cTn id="34" dur="500"/>
                                        <p:tgtEl>
                                          <p:spTgt spid="4"/>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622617"/>
                                        </p:tgtEl>
                                        <p:attrNameLst>
                                          <p:attrName>style.visibility</p:attrName>
                                        </p:attrNameLst>
                                      </p:cBhvr>
                                      <p:to>
                                        <p:strVal val="visible"/>
                                      </p:to>
                                    </p:set>
                                    <p:animEffect transition="in" filter="dissolve">
                                      <p:cBhvr>
                                        <p:cTn id="39" dur="500"/>
                                        <p:tgtEl>
                                          <p:spTgt spid="622617"/>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grpId="0" nodeType="clickEffect">
                                  <p:stCondLst>
                                    <p:cond delay="0"/>
                                  </p:stCondLst>
                                  <p:childTnLst>
                                    <p:set>
                                      <p:cBhvr>
                                        <p:cTn id="43" dur="1" fill="hold">
                                          <p:stCondLst>
                                            <p:cond delay="0"/>
                                          </p:stCondLst>
                                        </p:cTn>
                                        <p:tgtEl>
                                          <p:spTgt spid="622618"/>
                                        </p:tgtEl>
                                        <p:attrNameLst>
                                          <p:attrName>style.visibility</p:attrName>
                                        </p:attrNameLst>
                                      </p:cBhvr>
                                      <p:to>
                                        <p:strVal val="visible"/>
                                      </p:to>
                                    </p:set>
                                    <p:animEffect transition="in" filter="dissolve">
                                      <p:cBhvr>
                                        <p:cTn id="44" dur="500"/>
                                        <p:tgtEl>
                                          <p:spTgt spid="6226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2594" grpId="0" autoUpdateAnimBg="0"/>
      <p:bldP spid="622608" grpId="0" animBg="1" autoUpdateAnimBg="0"/>
      <p:bldP spid="622609" grpId="0" autoUpdateAnimBg="0"/>
      <p:bldP spid="622610" grpId="0" autoUpdateAnimBg="0"/>
      <p:bldP spid="622617" grpId="0"/>
      <p:bldP spid="62261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3623" name="AutoShape 7"/>
          <p:cNvSpPr>
            <a:spLocks noChangeArrowheads="1"/>
          </p:cNvSpPr>
          <p:nvPr/>
        </p:nvSpPr>
        <p:spPr bwMode="auto">
          <a:xfrm>
            <a:off x="3851275" y="3213100"/>
            <a:ext cx="1066800" cy="457200"/>
          </a:xfrm>
          <a:prstGeom prst="notchedRightArrow">
            <a:avLst>
              <a:gd name="adj1" fmla="val 50000"/>
              <a:gd name="adj2" fmla="val 58333"/>
            </a:avLst>
          </a:prstGeom>
          <a:solidFill>
            <a:srgbClr val="FF0000"/>
          </a:solidFill>
          <a:ln w="9525">
            <a:solidFill>
              <a:srgbClr val="F54768"/>
            </a:solidFill>
            <a:miter lim="800000"/>
            <a:headEnd/>
            <a:tailEnd/>
          </a:ln>
        </p:spPr>
        <p:txBody>
          <a:bodyPr wrap="none" anchor="ctr"/>
          <a:lstStyle/>
          <a:p>
            <a:pPr algn="ctr">
              <a:lnSpc>
                <a:spcPct val="100000"/>
              </a:lnSpc>
              <a:spcBef>
                <a:spcPct val="0"/>
              </a:spcBef>
              <a:buClrTx/>
              <a:buSzTx/>
              <a:buFontTx/>
              <a:buNone/>
            </a:pPr>
            <a:endParaRPr lang="zh-CN" altLang="zh-CN" sz="4400" i="1">
              <a:solidFill>
                <a:srgbClr val="FF0000"/>
              </a:solidFill>
            </a:endParaRPr>
          </a:p>
        </p:txBody>
      </p:sp>
      <p:grpSp>
        <p:nvGrpSpPr>
          <p:cNvPr id="2" name="Group 12"/>
          <p:cNvGrpSpPr>
            <a:grpSpLocks/>
          </p:cNvGrpSpPr>
          <p:nvPr/>
        </p:nvGrpSpPr>
        <p:grpSpPr bwMode="auto">
          <a:xfrm>
            <a:off x="1042988" y="2565400"/>
            <a:ext cx="2362200" cy="1143000"/>
            <a:chOff x="768" y="3024"/>
            <a:chExt cx="1488" cy="720"/>
          </a:xfrm>
        </p:grpSpPr>
        <p:sp>
          <p:nvSpPr>
            <p:cNvPr id="623629" name="Rectangle 13"/>
            <p:cNvSpPr>
              <a:spLocks noChangeArrowheads="1"/>
            </p:cNvSpPr>
            <p:nvPr/>
          </p:nvSpPr>
          <p:spPr bwMode="auto">
            <a:xfrm>
              <a:off x="1008" y="3024"/>
              <a:ext cx="1248"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统计报表制度</a:t>
              </a:r>
            </a:p>
          </p:txBody>
        </p:sp>
        <p:sp>
          <p:nvSpPr>
            <p:cNvPr id="623630" name="Rectangle 14"/>
            <p:cNvSpPr>
              <a:spLocks noChangeArrowheads="1"/>
            </p:cNvSpPr>
            <p:nvPr/>
          </p:nvSpPr>
          <p:spPr bwMode="auto">
            <a:xfrm>
              <a:off x="1008" y="3408"/>
              <a:ext cx="1248"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专门调查</a:t>
              </a:r>
            </a:p>
          </p:txBody>
        </p:sp>
        <p:sp>
          <p:nvSpPr>
            <p:cNvPr id="17421" name="AutoShape 15"/>
            <p:cNvSpPr>
              <a:spLocks/>
            </p:cNvSpPr>
            <p:nvPr/>
          </p:nvSpPr>
          <p:spPr bwMode="auto">
            <a:xfrm>
              <a:off x="768" y="3120"/>
              <a:ext cx="144" cy="576"/>
            </a:xfrm>
            <a:prstGeom prst="leftBrace">
              <a:avLst>
                <a:gd name="adj1" fmla="val 33333"/>
                <a:gd name="adj2" fmla="val 53819"/>
              </a:avLst>
            </a:prstGeom>
            <a:noFill/>
            <a:ln w="28575">
              <a:solidFill>
                <a:srgbClr val="F54768"/>
              </a:solidFill>
              <a:round/>
              <a:headEnd/>
              <a:tailEnd/>
            </a:ln>
          </p:spPr>
          <p:txBody>
            <a:bodyPr wrap="none" anchor="ctr"/>
            <a:lstStyle/>
            <a:p>
              <a:endParaRPr lang="zh-CN" altLang="en-US"/>
            </a:p>
          </p:txBody>
        </p:sp>
      </p:grpSp>
      <p:sp>
        <p:nvSpPr>
          <p:cNvPr id="623634" name="Rectangle 18"/>
          <p:cNvSpPr>
            <a:spLocks noChangeArrowheads="1"/>
          </p:cNvSpPr>
          <p:nvPr/>
        </p:nvSpPr>
        <p:spPr bwMode="auto">
          <a:xfrm>
            <a:off x="611188" y="1196975"/>
            <a:ext cx="7345362" cy="647700"/>
          </a:xfrm>
          <a:prstGeom prst="rect">
            <a:avLst/>
          </a:prstGeom>
          <a:noFill/>
          <a:ln w="9525">
            <a:noFill/>
            <a:miter lim="800000"/>
            <a:headEnd/>
            <a:tailEnd/>
          </a:ln>
        </p:spPr>
        <p:txBody>
          <a:bodyPr/>
          <a:lstStyle/>
          <a:p>
            <a:pPr marL="342900" indent="-342900" algn="l">
              <a:lnSpc>
                <a:spcPct val="100000"/>
              </a:lnSpc>
              <a:buClr>
                <a:srgbClr val="A90DAD"/>
              </a:buClr>
              <a:buSzTx/>
              <a:buFontTx/>
              <a:buNone/>
            </a:pPr>
            <a:r>
              <a:rPr lang="zh-CN" altLang="en-US" sz="3600" b="1">
                <a:solidFill>
                  <a:srgbClr val="000000"/>
                </a:solidFill>
              </a:rPr>
              <a:t>（二）按调查的组织方式不同分为</a:t>
            </a:r>
          </a:p>
        </p:txBody>
      </p:sp>
      <p:grpSp>
        <p:nvGrpSpPr>
          <p:cNvPr id="3" name="Group 19"/>
          <p:cNvGrpSpPr>
            <a:grpSpLocks/>
          </p:cNvGrpSpPr>
          <p:nvPr/>
        </p:nvGrpSpPr>
        <p:grpSpPr bwMode="auto">
          <a:xfrm>
            <a:off x="5076825" y="2349500"/>
            <a:ext cx="2286000" cy="2057400"/>
            <a:chOff x="3168" y="2928"/>
            <a:chExt cx="1440" cy="1296"/>
          </a:xfrm>
        </p:grpSpPr>
        <p:sp>
          <p:nvSpPr>
            <p:cNvPr id="17414" name="AutoShape 20"/>
            <p:cNvSpPr>
              <a:spLocks/>
            </p:cNvSpPr>
            <p:nvPr/>
          </p:nvSpPr>
          <p:spPr bwMode="auto">
            <a:xfrm>
              <a:off x="3168" y="2976"/>
              <a:ext cx="144" cy="1152"/>
            </a:xfrm>
            <a:prstGeom prst="leftBrace">
              <a:avLst>
                <a:gd name="adj1" fmla="val 66667"/>
                <a:gd name="adj2" fmla="val 53819"/>
              </a:avLst>
            </a:prstGeom>
            <a:solidFill>
              <a:srgbClr val="CCECFF"/>
            </a:solidFill>
            <a:ln w="28575">
              <a:solidFill>
                <a:srgbClr val="F54768"/>
              </a:solidFill>
              <a:round/>
              <a:headEnd/>
              <a:tailEnd/>
            </a:ln>
          </p:spPr>
          <p:txBody>
            <a:bodyPr wrap="none" anchor="ctr"/>
            <a:lstStyle/>
            <a:p>
              <a:endParaRPr lang="zh-CN" altLang="en-US"/>
            </a:p>
          </p:txBody>
        </p:sp>
        <p:sp>
          <p:nvSpPr>
            <p:cNvPr id="17415" name="AutoShape 21"/>
            <p:cNvSpPr>
              <a:spLocks noChangeArrowheads="1"/>
            </p:cNvSpPr>
            <p:nvPr/>
          </p:nvSpPr>
          <p:spPr bwMode="auto">
            <a:xfrm>
              <a:off x="3504" y="2928"/>
              <a:ext cx="1104" cy="288"/>
            </a:xfrm>
            <a:prstGeom prst="roundRect">
              <a:avLst>
                <a:gd name="adj" fmla="val 16667"/>
              </a:avLst>
            </a:prstGeom>
            <a:solidFill>
              <a:srgbClr val="CCECFF"/>
            </a:solidFill>
            <a:ln w="19050">
              <a:solidFill>
                <a:schemeClr val="hlink"/>
              </a:solidFill>
              <a:round/>
              <a:headEnd/>
              <a:tailEnd/>
            </a:ln>
          </p:spPr>
          <p:txBody>
            <a:bodyPr wrap="none" anchor="ctr"/>
            <a:lstStyle/>
            <a:p>
              <a:pPr algn="ctr">
                <a:lnSpc>
                  <a:spcPct val="100000"/>
                </a:lnSpc>
                <a:spcBef>
                  <a:spcPct val="0"/>
                </a:spcBef>
                <a:buClrTx/>
                <a:buSzTx/>
                <a:buFontTx/>
                <a:buNone/>
              </a:pPr>
              <a:r>
                <a:rPr lang="zh-CN" altLang="en-US" sz="3200" b="1">
                  <a:solidFill>
                    <a:srgbClr val="FF00FF"/>
                  </a:solidFill>
                </a:rPr>
                <a:t>普查</a:t>
              </a:r>
            </a:p>
          </p:txBody>
        </p:sp>
        <p:sp>
          <p:nvSpPr>
            <p:cNvPr id="17416" name="AutoShape 22"/>
            <p:cNvSpPr>
              <a:spLocks noChangeArrowheads="1"/>
            </p:cNvSpPr>
            <p:nvPr/>
          </p:nvSpPr>
          <p:spPr bwMode="auto">
            <a:xfrm>
              <a:off x="3504" y="3936"/>
              <a:ext cx="1104" cy="288"/>
            </a:xfrm>
            <a:prstGeom prst="roundRect">
              <a:avLst>
                <a:gd name="adj" fmla="val 16667"/>
              </a:avLst>
            </a:prstGeom>
            <a:solidFill>
              <a:srgbClr val="CCECFF"/>
            </a:solidFill>
            <a:ln w="19050">
              <a:solidFill>
                <a:schemeClr val="hlink"/>
              </a:solidFill>
              <a:round/>
              <a:headEnd/>
              <a:tailEnd/>
            </a:ln>
          </p:spPr>
          <p:txBody>
            <a:bodyPr wrap="none" anchor="ctr"/>
            <a:lstStyle/>
            <a:p>
              <a:pPr algn="ctr">
                <a:lnSpc>
                  <a:spcPct val="100000"/>
                </a:lnSpc>
                <a:spcBef>
                  <a:spcPct val="0"/>
                </a:spcBef>
                <a:buClrTx/>
                <a:buSzTx/>
                <a:buFontTx/>
                <a:buNone/>
              </a:pPr>
              <a:r>
                <a:rPr lang="zh-CN" altLang="en-US" sz="3200" b="1">
                  <a:solidFill>
                    <a:srgbClr val="FF00FF"/>
                  </a:solidFill>
                </a:rPr>
                <a:t>抽样调查</a:t>
              </a:r>
            </a:p>
          </p:txBody>
        </p:sp>
        <p:sp>
          <p:nvSpPr>
            <p:cNvPr id="17417" name="AutoShape 23"/>
            <p:cNvSpPr>
              <a:spLocks noChangeArrowheads="1"/>
            </p:cNvSpPr>
            <p:nvPr/>
          </p:nvSpPr>
          <p:spPr bwMode="auto">
            <a:xfrm>
              <a:off x="3504" y="3600"/>
              <a:ext cx="1104" cy="288"/>
            </a:xfrm>
            <a:prstGeom prst="roundRect">
              <a:avLst>
                <a:gd name="adj" fmla="val 16667"/>
              </a:avLst>
            </a:prstGeom>
            <a:solidFill>
              <a:srgbClr val="CCECFF"/>
            </a:solidFill>
            <a:ln w="19050">
              <a:solidFill>
                <a:schemeClr val="hlink"/>
              </a:solidFill>
              <a:round/>
              <a:headEnd/>
              <a:tailEnd/>
            </a:ln>
          </p:spPr>
          <p:txBody>
            <a:bodyPr wrap="none" anchor="ctr"/>
            <a:lstStyle/>
            <a:p>
              <a:pPr algn="ctr">
                <a:lnSpc>
                  <a:spcPct val="100000"/>
                </a:lnSpc>
                <a:spcBef>
                  <a:spcPct val="0"/>
                </a:spcBef>
                <a:buClrTx/>
                <a:buSzTx/>
                <a:buFontTx/>
                <a:buNone/>
              </a:pPr>
              <a:r>
                <a:rPr lang="zh-CN" altLang="en-US" sz="3200" b="1">
                  <a:solidFill>
                    <a:srgbClr val="FF00FF"/>
                  </a:solidFill>
                </a:rPr>
                <a:t>典型调查</a:t>
              </a:r>
            </a:p>
          </p:txBody>
        </p:sp>
        <p:sp>
          <p:nvSpPr>
            <p:cNvPr id="17418" name="AutoShape 24"/>
            <p:cNvSpPr>
              <a:spLocks noChangeArrowheads="1"/>
            </p:cNvSpPr>
            <p:nvPr/>
          </p:nvSpPr>
          <p:spPr bwMode="auto">
            <a:xfrm>
              <a:off x="3504" y="3264"/>
              <a:ext cx="1104" cy="288"/>
            </a:xfrm>
            <a:prstGeom prst="roundRect">
              <a:avLst>
                <a:gd name="adj" fmla="val 16667"/>
              </a:avLst>
            </a:prstGeom>
            <a:solidFill>
              <a:srgbClr val="CCECFF"/>
            </a:solidFill>
            <a:ln w="19050">
              <a:solidFill>
                <a:schemeClr val="hlink"/>
              </a:solidFill>
              <a:round/>
              <a:headEnd/>
              <a:tailEnd/>
            </a:ln>
          </p:spPr>
          <p:txBody>
            <a:bodyPr wrap="none" anchor="ctr"/>
            <a:lstStyle/>
            <a:p>
              <a:pPr algn="ctr">
                <a:lnSpc>
                  <a:spcPct val="100000"/>
                </a:lnSpc>
                <a:spcBef>
                  <a:spcPct val="0"/>
                </a:spcBef>
                <a:buClrTx/>
                <a:buSzTx/>
                <a:buFontTx/>
                <a:buNone/>
              </a:pPr>
              <a:r>
                <a:rPr lang="zh-CN" altLang="en-US" sz="3200" b="1">
                  <a:solidFill>
                    <a:srgbClr val="FF00FF"/>
                  </a:solidFill>
                </a:rPr>
                <a:t>重点调查</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23634"/>
                                        </p:tgtEl>
                                        <p:attrNameLst>
                                          <p:attrName>style.visibility</p:attrName>
                                        </p:attrNameLst>
                                      </p:cBhvr>
                                      <p:to>
                                        <p:strVal val="visible"/>
                                      </p:to>
                                    </p:set>
                                    <p:animEffect transition="in" filter="blinds(horizontal)">
                                      <p:cBhvr>
                                        <p:cTn id="7" dur="500"/>
                                        <p:tgtEl>
                                          <p:spTgt spid="623634"/>
                                        </p:tgtEl>
                                      </p:cBhvr>
                                    </p:animEffect>
                                  </p:childTnLst>
                                </p:cTn>
                              </p:par>
                            </p:childTnLst>
                          </p:cTn>
                        </p:par>
                        <p:par>
                          <p:cTn id="8" fill="hold">
                            <p:stCondLst>
                              <p:cond delay="500"/>
                            </p:stCondLst>
                            <p:childTnLst>
                              <p:par>
                                <p:cTn id="9" presetID="4"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ox(in)">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623623"/>
                                        </p:tgtEl>
                                        <p:attrNameLst>
                                          <p:attrName>style.visibility</p:attrName>
                                        </p:attrNameLst>
                                      </p:cBhvr>
                                      <p:to>
                                        <p:strVal val="visible"/>
                                      </p:to>
                                    </p:set>
                                    <p:animEffect transition="in" filter="dissolve">
                                      <p:cBhvr>
                                        <p:cTn id="16" dur="500"/>
                                        <p:tgtEl>
                                          <p:spTgt spid="623623"/>
                                        </p:tgtEl>
                                      </p:cBhvr>
                                    </p:animEffect>
                                  </p:childTnLst>
                                </p:cTn>
                              </p:par>
                            </p:childTnLst>
                          </p:cTn>
                        </p:par>
                        <p:par>
                          <p:cTn id="17" fill="hold">
                            <p:stCondLst>
                              <p:cond delay="500"/>
                            </p:stCondLst>
                            <p:childTnLst>
                              <p:par>
                                <p:cTn id="18" presetID="3" presetClass="entr" presetSubtype="1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3623" grpId="0" animBg="1" autoUpdateAnimBg="0"/>
      <p:bldP spid="623634" grpId="0"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8"/>
          <p:cNvGrpSpPr>
            <a:grpSpLocks/>
          </p:cNvGrpSpPr>
          <p:nvPr/>
        </p:nvGrpSpPr>
        <p:grpSpPr bwMode="auto">
          <a:xfrm>
            <a:off x="1258888" y="2349500"/>
            <a:ext cx="2667000" cy="1219200"/>
            <a:chOff x="3840" y="1728"/>
            <a:chExt cx="1680" cy="768"/>
          </a:xfrm>
        </p:grpSpPr>
        <p:sp>
          <p:nvSpPr>
            <p:cNvPr id="624649" name="Rectangle 9"/>
            <p:cNvSpPr>
              <a:spLocks noChangeArrowheads="1"/>
            </p:cNvSpPr>
            <p:nvPr/>
          </p:nvSpPr>
          <p:spPr bwMode="auto">
            <a:xfrm>
              <a:off x="4080" y="2160"/>
              <a:ext cx="1440"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一次性调查</a:t>
              </a:r>
            </a:p>
          </p:txBody>
        </p:sp>
        <p:sp>
          <p:nvSpPr>
            <p:cNvPr id="624650" name="Rectangle 10"/>
            <p:cNvSpPr>
              <a:spLocks noChangeArrowheads="1"/>
            </p:cNvSpPr>
            <p:nvPr/>
          </p:nvSpPr>
          <p:spPr bwMode="auto">
            <a:xfrm>
              <a:off x="4080" y="1728"/>
              <a:ext cx="1440"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经常性调查</a:t>
              </a:r>
            </a:p>
          </p:txBody>
        </p:sp>
        <p:sp>
          <p:nvSpPr>
            <p:cNvPr id="18440" name="AutoShape 11"/>
            <p:cNvSpPr>
              <a:spLocks/>
            </p:cNvSpPr>
            <p:nvPr/>
          </p:nvSpPr>
          <p:spPr bwMode="auto">
            <a:xfrm>
              <a:off x="3840" y="1824"/>
              <a:ext cx="144" cy="576"/>
            </a:xfrm>
            <a:prstGeom prst="leftBrace">
              <a:avLst>
                <a:gd name="adj1" fmla="val 33333"/>
                <a:gd name="adj2" fmla="val 53819"/>
              </a:avLst>
            </a:prstGeom>
            <a:noFill/>
            <a:ln w="28575">
              <a:solidFill>
                <a:srgbClr val="F54768"/>
              </a:solidFill>
              <a:round/>
              <a:headEnd/>
              <a:tailEnd/>
            </a:ln>
          </p:spPr>
          <p:txBody>
            <a:bodyPr wrap="none" anchor="ctr"/>
            <a:lstStyle/>
            <a:p>
              <a:endParaRPr lang="zh-CN" altLang="en-US"/>
            </a:p>
          </p:txBody>
        </p:sp>
      </p:grpSp>
      <p:sp>
        <p:nvSpPr>
          <p:cNvPr id="624657" name="Rectangle 17"/>
          <p:cNvSpPr>
            <a:spLocks noChangeArrowheads="1"/>
          </p:cNvSpPr>
          <p:nvPr/>
        </p:nvSpPr>
        <p:spPr bwMode="auto">
          <a:xfrm>
            <a:off x="900113" y="1196975"/>
            <a:ext cx="6985000" cy="719138"/>
          </a:xfrm>
          <a:prstGeom prst="rect">
            <a:avLst/>
          </a:prstGeom>
          <a:noFill/>
          <a:ln w="9525">
            <a:noFill/>
            <a:miter lim="800000"/>
            <a:headEnd/>
            <a:tailEnd/>
          </a:ln>
        </p:spPr>
        <p:txBody>
          <a:bodyPr/>
          <a:lstStyle/>
          <a:p>
            <a:pPr marL="342900" indent="-342900" algn="l">
              <a:lnSpc>
                <a:spcPct val="100000"/>
              </a:lnSpc>
              <a:buClr>
                <a:srgbClr val="A90DAD"/>
              </a:buClr>
              <a:buSzTx/>
              <a:buFontTx/>
              <a:buNone/>
            </a:pPr>
            <a:r>
              <a:rPr lang="zh-CN" altLang="en-US" sz="3600" b="1">
                <a:solidFill>
                  <a:srgbClr val="000000"/>
                </a:solidFill>
              </a:rPr>
              <a:t>（三）按调查时间是否连续分为</a:t>
            </a:r>
          </a:p>
        </p:txBody>
      </p:sp>
      <p:sp>
        <p:nvSpPr>
          <p:cNvPr id="624665" name="Rectangle 25"/>
          <p:cNvSpPr>
            <a:spLocks noChangeArrowheads="1"/>
          </p:cNvSpPr>
          <p:nvPr/>
        </p:nvSpPr>
        <p:spPr bwMode="auto">
          <a:xfrm>
            <a:off x="3924300" y="2205038"/>
            <a:ext cx="3384550" cy="676275"/>
          </a:xfrm>
          <a:prstGeom prst="rect">
            <a:avLst/>
          </a:prstGeom>
          <a:noFill/>
          <a:ln w="9525">
            <a:noFill/>
            <a:miter lim="800000"/>
            <a:headEnd/>
            <a:tailEnd/>
          </a:ln>
          <a:effectLst/>
        </p:spPr>
        <p:txBody>
          <a:bodyPr>
            <a:spAutoFit/>
          </a:bodyPr>
          <a:lstStyle/>
          <a:p>
            <a:pPr marL="609600" indent="-609600">
              <a:buFont typeface="Wingdings" pitchFamily="2" charset="2"/>
              <a:buNone/>
              <a:defRPr/>
            </a:pPr>
            <a:r>
              <a:rPr lang="zh-CN" altLang="en-US" sz="3200" b="1">
                <a:solidFill>
                  <a:srgbClr val="FF0000"/>
                </a:solidFill>
                <a:effectLst>
                  <a:outerShdw blurRad="38100" dist="38100" dir="2700000" algn="tl">
                    <a:srgbClr val="000000"/>
                  </a:outerShdw>
                </a:effectLst>
              </a:rPr>
              <a:t>（连续性调查）</a:t>
            </a:r>
          </a:p>
        </p:txBody>
      </p:sp>
      <p:sp>
        <p:nvSpPr>
          <p:cNvPr id="624666" name="Rectangle 26"/>
          <p:cNvSpPr>
            <a:spLocks noChangeArrowheads="1"/>
          </p:cNvSpPr>
          <p:nvPr/>
        </p:nvSpPr>
        <p:spPr bwMode="auto">
          <a:xfrm>
            <a:off x="3851275" y="2924175"/>
            <a:ext cx="4032250" cy="676275"/>
          </a:xfrm>
          <a:prstGeom prst="rect">
            <a:avLst/>
          </a:prstGeom>
          <a:noFill/>
          <a:ln w="9525">
            <a:noFill/>
            <a:miter lim="800000"/>
            <a:headEnd/>
            <a:tailEnd/>
          </a:ln>
          <a:effectLst/>
        </p:spPr>
        <p:txBody>
          <a:bodyPr>
            <a:spAutoFit/>
          </a:bodyPr>
          <a:lstStyle/>
          <a:p>
            <a:pPr marL="609600" indent="-609600">
              <a:buFont typeface="Wingdings" pitchFamily="2" charset="2"/>
              <a:buNone/>
              <a:defRPr/>
            </a:pPr>
            <a:r>
              <a:rPr lang="zh-CN" altLang="en-US" sz="3200" b="1">
                <a:solidFill>
                  <a:srgbClr val="FF0000"/>
                </a:solidFill>
                <a:effectLst>
                  <a:outerShdw blurRad="38100" dist="38100" dir="2700000" algn="tl">
                    <a:srgbClr val="000000"/>
                  </a:outerShdw>
                </a:effectLst>
              </a:rPr>
              <a:t>（非连续性调查）</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24657"/>
                                        </p:tgtEl>
                                        <p:attrNameLst>
                                          <p:attrName>style.visibility</p:attrName>
                                        </p:attrNameLst>
                                      </p:cBhvr>
                                      <p:to>
                                        <p:strVal val="visible"/>
                                      </p:to>
                                    </p:set>
                                    <p:animEffect transition="in" filter="blinds(horizontal)">
                                      <p:cBhvr>
                                        <p:cTn id="7" dur="500"/>
                                        <p:tgtEl>
                                          <p:spTgt spid="624657"/>
                                        </p:tgtEl>
                                      </p:cBhvr>
                                    </p:animEffect>
                                  </p:childTnLst>
                                </p:cTn>
                              </p:par>
                            </p:childTnLst>
                          </p:cTn>
                        </p:par>
                        <p:par>
                          <p:cTn id="8" fill="hold">
                            <p:stCondLst>
                              <p:cond delay="500"/>
                            </p:stCondLst>
                            <p:childTnLst>
                              <p:par>
                                <p:cTn id="9" presetID="4"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ox(in)">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624665"/>
                                        </p:tgtEl>
                                        <p:attrNameLst>
                                          <p:attrName>style.visibility</p:attrName>
                                        </p:attrNameLst>
                                      </p:cBhvr>
                                      <p:to>
                                        <p:strVal val="visible"/>
                                      </p:to>
                                    </p:set>
                                    <p:animEffect transition="in" filter="dissolve">
                                      <p:cBhvr>
                                        <p:cTn id="16" dur="500"/>
                                        <p:tgtEl>
                                          <p:spTgt spid="624665"/>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624666"/>
                                        </p:tgtEl>
                                        <p:attrNameLst>
                                          <p:attrName>style.visibility</p:attrName>
                                        </p:attrNameLst>
                                      </p:cBhvr>
                                      <p:to>
                                        <p:strVal val="visible"/>
                                      </p:to>
                                    </p:set>
                                    <p:animEffect transition="in" filter="dissolve">
                                      <p:cBhvr>
                                        <p:cTn id="21" dur="500"/>
                                        <p:tgtEl>
                                          <p:spTgt spid="6246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4657" grpId="0" autoUpdateAnimBg="0"/>
      <p:bldP spid="624665" grpId="0"/>
      <p:bldP spid="62466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3"/>
          <p:cNvSpPr>
            <a:spLocks noChangeArrowheads="1"/>
          </p:cNvSpPr>
          <p:nvPr/>
        </p:nvSpPr>
        <p:spPr bwMode="auto">
          <a:xfrm>
            <a:off x="1588" y="1751013"/>
            <a:ext cx="9144000" cy="0"/>
          </a:xfrm>
          <a:prstGeom prst="rect">
            <a:avLst/>
          </a:prstGeom>
          <a:noFill/>
          <a:ln w="9525">
            <a:noFill/>
            <a:miter lim="800000"/>
            <a:headEnd/>
            <a:tailEnd/>
          </a:ln>
        </p:spPr>
        <p:txBody>
          <a:bodyPr>
            <a:spAutoFit/>
          </a:bodyPr>
          <a:lstStyle/>
          <a:p>
            <a:endParaRPr lang="zh-CN" altLang="en-US"/>
          </a:p>
        </p:txBody>
      </p:sp>
      <p:grpSp>
        <p:nvGrpSpPr>
          <p:cNvPr id="4099" name="Group 4"/>
          <p:cNvGrpSpPr>
            <a:grpSpLocks/>
          </p:cNvGrpSpPr>
          <p:nvPr/>
        </p:nvGrpSpPr>
        <p:grpSpPr bwMode="auto">
          <a:xfrm>
            <a:off x="685800" y="5638800"/>
            <a:ext cx="3190875" cy="466725"/>
            <a:chOff x="-3" y="-3"/>
            <a:chExt cx="5651" cy="294"/>
          </a:xfrm>
        </p:grpSpPr>
        <p:grpSp>
          <p:nvGrpSpPr>
            <p:cNvPr id="4113" name="Group 5"/>
            <p:cNvGrpSpPr>
              <a:grpSpLocks/>
            </p:cNvGrpSpPr>
            <p:nvPr/>
          </p:nvGrpSpPr>
          <p:grpSpPr bwMode="auto">
            <a:xfrm>
              <a:off x="0" y="0"/>
              <a:ext cx="5645" cy="288"/>
              <a:chOff x="0" y="0"/>
              <a:chExt cx="5645" cy="288"/>
            </a:xfrm>
          </p:grpSpPr>
          <p:sp>
            <p:nvSpPr>
              <p:cNvPr id="4115" name="Rectangle 6"/>
              <p:cNvSpPr>
                <a:spLocks noChangeArrowheads="1"/>
              </p:cNvSpPr>
              <p:nvPr/>
            </p:nvSpPr>
            <p:spPr bwMode="auto">
              <a:xfrm>
                <a:off x="0" y="0"/>
                <a:ext cx="5645" cy="288"/>
              </a:xfrm>
              <a:prstGeom prst="rect">
                <a:avLst/>
              </a:prstGeom>
              <a:noFill/>
              <a:ln w="9525">
                <a:noFill/>
                <a:miter lim="800000"/>
                <a:headEnd/>
                <a:tailEnd/>
              </a:ln>
            </p:spPr>
            <p:txBody>
              <a:bodyPr anchor="ctr"/>
              <a:lstStyle/>
              <a:p>
                <a:pPr algn="ctr">
                  <a:lnSpc>
                    <a:spcPct val="100000"/>
                  </a:lnSpc>
                  <a:spcBef>
                    <a:spcPct val="0"/>
                  </a:spcBef>
                  <a:buClrTx/>
                  <a:buSzTx/>
                  <a:buFontTx/>
                  <a:buNone/>
                </a:pPr>
                <a:r>
                  <a:rPr lang="en-US" altLang="zh-CN" sz="2400">
                    <a:solidFill>
                      <a:schemeClr val="bg1"/>
                    </a:solidFill>
                  </a:rPr>
                  <a:t>Franklin D. Roosevelt</a:t>
                </a:r>
              </a:p>
            </p:txBody>
          </p:sp>
          <p:sp>
            <p:nvSpPr>
              <p:cNvPr id="4116" name="Rectangle 7"/>
              <p:cNvSpPr>
                <a:spLocks noChangeArrowheads="1"/>
              </p:cNvSpPr>
              <p:nvPr/>
            </p:nvSpPr>
            <p:spPr bwMode="auto">
              <a:xfrm>
                <a:off x="0" y="0"/>
                <a:ext cx="5645" cy="288"/>
              </a:xfrm>
              <a:prstGeom prst="rect">
                <a:avLst/>
              </a:prstGeom>
              <a:noFill/>
              <a:ln w="7">
                <a:solidFill>
                  <a:srgbClr val="A0A0A0"/>
                </a:solidFill>
                <a:miter lim="800000"/>
                <a:headEnd/>
                <a:tailEnd/>
              </a:ln>
            </p:spPr>
            <p:txBody>
              <a:bodyPr wrap="none"/>
              <a:lstStyle/>
              <a:p>
                <a:endParaRPr lang="zh-CN" altLang="en-US"/>
              </a:p>
            </p:txBody>
          </p:sp>
        </p:grpSp>
        <p:sp>
          <p:nvSpPr>
            <p:cNvPr id="4114" name="Rectangle 8"/>
            <p:cNvSpPr>
              <a:spLocks noChangeArrowheads="1"/>
            </p:cNvSpPr>
            <p:nvPr/>
          </p:nvSpPr>
          <p:spPr bwMode="auto">
            <a:xfrm>
              <a:off x="-3" y="-3"/>
              <a:ext cx="5651" cy="294"/>
            </a:xfrm>
            <a:prstGeom prst="rect">
              <a:avLst/>
            </a:prstGeom>
            <a:noFill/>
            <a:ln w="9525">
              <a:solidFill>
                <a:srgbClr val="A0A0A0"/>
              </a:solidFill>
              <a:miter lim="800000"/>
              <a:headEnd/>
              <a:tailEnd/>
            </a:ln>
          </p:spPr>
          <p:txBody>
            <a:bodyPr wrap="none"/>
            <a:lstStyle/>
            <a:p>
              <a:endParaRPr lang="zh-CN" altLang="en-US"/>
            </a:p>
          </p:txBody>
        </p:sp>
      </p:grpSp>
      <p:sp>
        <p:nvSpPr>
          <p:cNvPr id="4100" name="Rectangle 9"/>
          <p:cNvSpPr>
            <a:spLocks noChangeArrowheads="1"/>
          </p:cNvSpPr>
          <p:nvPr/>
        </p:nvSpPr>
        <p:spPr bwMode="auto">
          <a:xfrm>
            <a:off x="1588" y="1693863"/>
            <a:ext cx="9144000" cy="0"/>
          </a:xfrm>
          <a:prstGeom prst="rect">
            <a:avLst/>
          </a:prstGeom>
          <a:noFill/>
          <a:ln w="9525">
            <a:noFill/>
            <a:miter lim="800000"/>
            <a:headEnd/>
            <a:tailEnd/>
          </a:ln>
        </p:spPr>
        <p:txBody>
          <a:bodyPr>
            <a:spAutoFit/>
          </a:bodyPr>
          <a:lstStyle/>
          <a:p>
            <a:endParaRPr lang="zh-CN" altLang="en-US"/>
          </a:p>
        </p:txBody>
      </p:sp>
      <p:sp>
        <p:nvSpPr>
          <p:cNvPr id="4101" name="Rectangle 10"/>
          <p:cNvSpPr>
            <a:spLocks noChangeArrowheads="1"/>
          </p:cNvSpPr>
          <p:nvPr/>
        </p:nvSpPr>
        <p:spPr bwMode="auto">
          <a:xfrm>
            <a:off x="1588" y="1693863"/>
            <a:ext cx="9144000" cy="0"/>
          </a:xfrm>
          <a:prstGeom prst="rect">
            <a:avLst/>
          </a:prstGeom>
          <a:noFill/>
          <a:ln w="9525">
            <a:noFill/>
            <a:miter lim="800000"/>
            <a:headEnd/>
            <a:tailEnd/>
          </a:ln>
        </p:spPr>
        <p:txBody>
          <a:bodyPr>
            <a:spAutoFit/>
          </a:bodyPr>
          <a:lstStyle/>
          <a:p>
            <a:endParaRPr lang="zh-CN" altLang="en-US"/>
          </a:p>
        </p:txBody>
      </p:sp>
      <p:sp>
        <p:nvSpPr>
          <p:cNvPr id="4102" name="Rectangle 11"/>
          <p:cNvSpPr>
            <a:spLocks noChangeArrowheads="1"/>
          </p:cNvSpPr>
          <p:nvPr/>
        </p:nvSpPr>
        <p:spPr bwMode="auto">
          <a:xfrm>
            <a:off x="1588" y="3200400"/>
            <a:ext cx="9144000" cy="0"/>
          </a:xfrm>
          <a:prstGeom prst="rect">
            <a:avLst/>
          </a:prstGeom>
          <a:noFill/>
          <a:ln w="9525">
            <a:noFill/>
            <a:miter lim="800000"/>
            <a:headEnd/>
            <a:tailEnd/>
          </a:ln>
        </p:spPr>
        <p:txBody>
          <a:bodyPr>
            <a:spAutoFit/>
          </a:bodyPr>
          <a:lstStyle/>
          <a:p>
            <a:endParaRPr lang="zh-CN" altLang="en-US"/>
          </a:p>
        </p:txBody>
      </p:sp>
      <p:sp>
        <p:nvSpPr>
          <p:cNvPr id="4103" name="Rectangle 12"/>
          <p:cNvSpPr>
            <a:spLocks noChangeArrowheads="1"/>
          </p:cNvSpPr>
          <p:nvPr/>
        </p:nvSpPr>
        <p:spPr bwMode="auto">
          <a:xfrm>
            <a:off x="0" y="3200400"/>
            <a:ext cx="9144000" cy="0"/>
          </a:xfrm>
          <a:prstGeom prst="rect">
            <a:avLst/>
          </a:prstGeom>
          <a:noFill/>
          <a:ln w="9525">
            <a:noFill/>
            <a:miter lim="800000"/>
            <a:headEnd/>
            <a:tailEnd/>
          </a:ln>
        </p:spPr>
        <p:txBody>
          <a:bodyPr>
            <a:spAutoFit/>
          </a:bodyPr>
          <a:lstStyle/>
          <a:p>
            <a:endParaRPr lang="zh-CN" altLang="en-US"/>
          </a:p>
        </p:txBody>
      </p:sp>
      <p:grpSp>
        <p:nvGrpSpPr>
          <p:cNvPr id="4104" name="Group 13"/>
          <p:cNvGrpSpPr>
            <a:grpSpLocks/>
          </p:cNvGrpSpPr>
          <p:nvPr/>
        </p:nvGrpSpPr>
        <p:grpSpPr bwMode="auto">
          <a:xfrm>
            <a:off x="4876800" y="5638800"/>
            <a:ext cx="3738563" cy="466725"/>
            <a:chOff x="-3" y="-3"/>
            <a:chExt cx="5478" cy="294"/>
          </a:xfrm>
        </p:grpSpPr>
        <p:grpSp>
          <p:nvGrpSpPr>
            <p:cNvPr id="4109" name="Group 14"/>
            <p:cNvGrpSpPr>
              <a:grpSpLocks/>
            </p:cNvGrpSpPr>
            <p:nvPr/>
          </p:nvGrpSpPr>
          <p:grpSpPr bwMode="auto">
            <a:xfrm>
              <a:off x="0" y="0"/>
              <a:ext cx="5472" cy="288"/>
              <a:chOff x="0" y="0"/>
              <a:chExt cx="5472" cy="288"/>
            </a:xfrm>
          </p:grpSpPr>
          <p:sp>
            <p:nvSpPr>
              <p:cNvPr id="4111" name="Rectangle 15"/>
              <p:cNvSpPr>
                <a:spLocks noChangeArrowheads="1"/>
              </p:cNvSpPr>
              <p:nvPr/>
            </p:nvSpPr>
            <p:spPr bwMode="auto">
              <a:xfrm>
                <a:off x="0" y="0"/>
                <a:ext cx="5472" cy="288"/>
              </a:xfrm>
              <a:prstGeom prst="rect">
                <a:avLst/>
              </a:prstGeom>
              <a:noFill/>
              <a:ln w="9525">
                <a:noFill/>
                <a:miter lim="800000"/>
                <a:headEnd/>
                <a:tailEnd/>
              </a:ln>
            </p:spPr>
            <p:txBody>
              <a:bodyPr anchor="ctr"/>
              <a:lstStyle/>
              <a:p>
                <a:pPr algn="ctr">
                  <a:lnSpc>
                    <a:spcPct val="100000"/>
                  </a:lnSpc>
                  <a:spcBef>
                    <a:spcPct val="0"/>
                  </a:spcBef>
                  <a:buClrTx/>
                  <a:buSzTx/>
                  <a:buFontTx/>
                  <a:buNone/>
                </a:pPr>
                <a:r>
                  <a:rPr lang="en-US" altLang="zh-CN" sz="2400">
                    <a:solidFill>
                      <a:schemeClr val="bg1"/>
                    </a:solidFill>
                  </a:rPr>
                  <a:t>Alfred Mossman Landon</a:t>
                </a:r>
              </a:p>
            </p:txBody>
          </p:sp>
          <p:sp>
            <p:nvSpPr>
              <p:cNvPr id="4112" name="Rectangle 16"/>
              <p:cNvSpPr>
                <a:spLocks noChangeArrowheads="1"/>
              </p:cNvSpPr>
              <p:nvPr/>
            </p:nvSpPr>
            <p:spPr bwMode="auto">
              <a:xfrm>
                <a:off x="0" y="0"/>
                <a:ext cx="5472" cy="288"/>
              </a:xfrm>
              <a:prstGeom prst="rect">
                <a:avLst/>
              </a:prstGeom>
              <a:noFill/>
              <a:ln w="7">
                <a:solidFill>
                  <a:srgbClr val="A0A0A0"/>
                </a:solidFill>
                <a:miter lim="800000"/>
                <a:headEnd/>
                <a:tailEnd/>
              </a:ln>
            </p:spPr>
            <p:txBody>
              <a:bodyPr wrap="none"/>
              <a:lstStyle/>
              <a:p>
                <a:endParaRPr lang="zh-CN" altLang="en-US"/>
              </a:p>
            </p:txBody>
          </p:sp>
        </p:grpSp>
        <p:sp>
          <p:nvSpPr>
            <p:cNvPr id="4110" name="Rectangle 17"/>
            <p:cNvSpPr>
              <a:spLocks noChangeArrowheads="1"/>
            </p:cNvSpPr>
            <p:nvPr/>
          </p:nvSpPr>
          <p:spPr bwMode="auto">
            <a:xfrm>
              <a:off x="-3" y="-3"/>
              <a:ext cx="5478" cy="294"/>
            </a:xfrm>
            <a:prstGeom prst="rect">
              <a:avLst/>
            </a:prstGeom>
            <a:noFill/>
            <a:ln w="9525">
              <a:solidFill>
                <a:srgbClr val="A0A0A0"/>
              </a:solidFill>
              <a:miter lim="800000"/>
              <a:headEnd/>
              <a:tailEnd/>
            </a:ln>
          </p:spPr>
          <p:txBody>
            <a:bodyPr wrap="none"/>
            <a:lstStyle/>
            <a:p>
              <a:endParaRPr lang="zh-CN" altLang="en-US"/>
            </a:p>
          </p:txBody>
        </p:sp>
      </p:grpSp>
      <p:sp>
        <p:nvSpPr>
          <p:cNvPr id="4105" name="Rectangle 18"/>
          <p:cNvSpPr>
            <a:spLocks noChangeArrowheads="1"/>
          </p:cNvSpPr>
          <p:nvPr/>
        </p:nvSpPr>
        <p:spPr bwMode="auto">
          <a:xfrm>
            <a:off x="0" y="1630363"/>
            <a:ext cx="9144000" cy="0"/>
          </a:xfrm>
          <a:prstGeom prst="rect">
            <a:avLst/>
          </a:prstGeom>
          <a:noFill/>
          <a:ln w="9525">
            <a:noFill/>
            <a:miter lim="800000"/>
            <a:headEnd/>
            <a:tailEnd/>
          </a:ln>
        </p:spPr>
        <p:txBody>
          <a:bodyPr>
            <a:spAutoFit/>
          </a:bodyPr>
          <a:lstStyle/>
          <a:p>
            <a:endParaRPr lang="zh-CN" altLang="en-US"/>
          </a:p>
        </p:txBody>
      </p:sp>
      <p:pic>
        <p:nvPicPr>
          <p:cNvPr id="4106" name="Picture 19" descr="fdr61"/>
          <p:cNvPicPr>
            <a:picLocks noChangeAspect="1" noChangeArrowheads="1"/>
          </p:cNvPicPr>
          <p:nvPr/>
        </p:nvPicPr>
        <p:blipFill>
          <a:blip r:embed="rId2" cstate="print"/>
          <a:srcRect/>
          <a:stretch>
            <a:fillRect/>
          </a:stretch>
        </p:blipFill>
        <p:spPr bwMode="auto">
          <a:xfrm>
            <a:off x="990600" y="2133600"/>
            <a:ext cx="2468563" cy="3279775"/>
          </a:xfrm>
          <a:prstGeom prst="rect">
            <a:avLst/>
          </a:prstGeom>
          <a:noFill/>
          <a:ln w="9525">
            <a:noFill/>
            <a:miter lim="800000"/>
            <a:headEnd/>
            <a:tailEnd/>
          </a:ln>
        </p:spPr>
      </p:pic>
      <p:pic>
        <p:nvPicPr>
          <p:cNvPr id="4107" name="Picture 20" descr="fdr62"/>
          <p:cNvPicPr>
            <a:picLocks noChangeAspect="1" noChangeArrowheads="1"/>
          </p:cNvPicPr>
          <p:nvPr/>
        </p:nvPicPr>
        <p:blipFill>
          <a:blip r:embed="rId3" cstate="print"/>
          <a:srcRect/>
          <a:stretch>
            <a:fillRect/>
          </a:stretch>
        </p:blipFill>
        <p:spPr bwMode="auto">
          <a:xfrm>
            <a:off x="5410200" y="2057400"/>
            <a:ext cx="2582863" cy="3429000"/>
          </a:xfrm>
          <a:prstGeom prst="rect">
            <a:avLst/>
          </a:prstGeom>
          <a:noFill/>
          <a:ln w="9525">
            <a:noFill/>
            <a:miter lim="800000"/>
            <a:headEnd/>
            <a:tailEnd/>
          </a:ln>
        </p:spPr>
      </p:pic>
      <p:sp>
        <p:nvSpPr>
          <p:cNvPr id="4108" name="Rectangle 21"/>
          <p:cNvSpPr>
            <a:spLocks noChangeArrowheads="1"/>
          </p:cNvSpPr>
          <p:nvPr/>
        </p:nvSpPr>
        <p:spPr bwMode="auto">
          <a:xfrm>
            <a:off x="323850" y="404813"/>
            <a:ext cx="5400675" cy="579437"/>
          </a:xfrm>
          <a:prstGeom prst="rect">
            <a:avLst/>
          </a:prstGeom>
          <a:noFill/>
          <a:ln w="9525">
            <a:noFill/>
            <a:miter lim="800000"/>
            <a:headEnd/>
            <a:tailEnd/>
          </a:ln>
        </p:spPr>
        <p:txBody>
          <a:bodyPr>
            <a:spAutoFit/>
          </a:bodyPr>
          <a:lstStyle/>
          <a:p>
            <a:pPr algn="ctr">
              <a:lnSpc>
                <a:spcPct val="100000"/>
              </a:lnSpc>
              <a:spcBef>
                <a:spcPct val="0"/>
              </a:spcBef>
              <a:buClrTx/>
              <a:buSzTx/>
              <a:buFontTx/>
              <a:buNone/>
            </a:pPr>
            <a:r>
              <a:rPr lang="en-US" altLang="zh-CN" sz="3200" i="1">
                <a:solidFill>
                  <a:schemeClr val="bg1"/>
                </a:solidFill>
              </a:rPr>
              <a:t>1936: Roosevelt  vs Landon</a:t>
            </a:r>
            <a:r>
              <a:rPr lang="en-US" altLang="zh-CN" sz="1100">
                <a:solidFill>
                  <a:schemeClr val="bg1"/>
                </a:solidFill>
              </a:rPr>
              <a:t> (challenger)</a:t>
            </a:r>
            <a:endParaRPr lang="en-US" altLang="zh-CN" sz="2400">
              <a:solidFill>
                <a:schemeClr val="bg1"/>
              </a:solidFill>
            </a:endParaRPr>
          </a:p>
        </p:txBody>
      </p:sp>
    </p:spTree>
  </p:cSld>
  <p:clrMapOvr>
    <a:masterClrMapping/>
  </p:clrMapOvr>
  <p:transition>
    <p:pull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5670" name="Rectangle 6"/>
          <p:cNvSpPr>
            <a:spLocks noChangeArrowheads="1"/>
          </p:cNvSpPr>
          <p:nvPr/>
        </p:nvSpPr>
        <p:spPr bwMode="auto">
          <a:xfrm>
            <a:off x="539750" y="1052513"/>
            <a:ext cx="6985000" cy="719137"/>
          </a:xfrm>
          <a:prstGeom prst="rect">
            <a:avLst/>
          </a:prstGeom>
          <a:noFill/>
          <a:ln w="9525">
            <a:noFill/>
            <a:miter lim="800000"/>
            <a:headEnd/>
            <a:tailEnd/>
          </a:ln>
        </p:spPr>
        <p:txBody>
          <a:bodyPr/>
          <a:lstStyle/>
          <a:p>
            <a:pPr marL="342900" indent="-342900" algn="l">
              <a:lnSpc>
                <a:spcPct val="100000"/>
              </a:lnSpc>
              <a:buClr>
                <a:srgbClr val="A90DAD"/>
              </a:buClr>
              <a:buSzTx/>
              <a:buFontTx/>
              <a:buNone/>
            </a:pPr>
            <a:r>
              <a:rPr lang="zh-CN" altLang="en-US" sz="3600" b="1">
                <a:solidFill>
                  <a:srgbClr val="000000"/>
                </a:solidFill>
              </a:rPr>
              <a:t>（四）按搜集资料的方式分为</a:t>
            </a:r>
          </a:p>
        </p:txBody>
      </p:sp>
      <p:sp>
        <p:nvSpPr>
          <p:cNvPr id="625673" name="Rectangle 9"/>
          <p:cNvSpPr>
            <a:spLocks noChangeArrowheads="1"/>
          </p:cNvSpPr>
          <p:nvPr/>
        </p:nvSpPr>
        <p:spPr bwMode="auto">
          <a:xfrm>
            <a:off x="1547813" y="2060575"/>
            <a:ext cx="2833687" cy="3400425"/>
          </a:xfrm>
          <a:prstGeom prst="rect">
            <a:avLst/>
          </a:prstGeom>
          <a:noFill/>
          <a:ln w="9525">
            <a:noFill/>
            <a:miter lim="800000"/>
            <a:headEnd/>
            <a:tailEnd/>
          </a:ln>
          <a:effectLst/>
        </p:spPr>
        <p:txBody>
          <a:bodyPr wrap="none">
            <a:spAutoFit/>
          </a:bodyPr>
          <a:lstStyle/>
          <a:p>
            <a:pPr marL="609600" indent="-609600">
              <a:defRPr/>
            </a:pPr>
            <a:r>
              <a:rPr lang="zh-CN" altLang="en-US" sz="3200" b="1">
                <a:solidFill>
                  <a:srgbClr val="0000FF"/>
                </a:solidFill>
                <a:effectLst>
                  <a:outerShdw blurRad="38100" dist="38100" dir="2700000" algn="tl">
                    <a:srgbClr val="000000"/>
                  </a:outerShdw>
                </a:effectLst>
              </a:rPr>
              <a:t>直接观察法</a:t>
            </a:r>
          </a:p>
          <a:p>
            <a:pPr marL="609600" indent="-609600">
              <a:defRPr/>
            </a:pPr>
            <a:r>
              <a:rPr lang="zh-CN" altLang="en-US" sz="3200" b="1">
                <a:solidFill>
                  <a:srgbClr val="0000FF"/>
                </a:solidFill>
                <a:effectLst>
                  <a:outerShdw blurRad="38100" dist="38100" dir="2700000" algn="tl">
                    <a:srgbClr val="000000"/>
                  </a:outerShdw>
                </a:effectLst>
              </a:rPr>
              <a:t>采访法</a:t>
            </a:r>
          </a:p>
          <a:p>
            <a:pPr marL="609600" indent="-609600">
              <a:defRPr/>
            </a:pPr>
            <a:r>
              <a:rPr lang="zh-CN" altLang="en-US" sz="3200" b="1">
                <a:solidFill>
                  <a:srgbClr val="0000FF"/>
                </a:solidFill>
                <a:effectLst>
                  <a:outerShdw blurRad="38100" dist="38100" dir="2700000" algn="tl">
                    <a:srgbClr val="000000"/>
                  </a:outerShdw>
                </a:effectLst>
              </a:rPr>
              <a:t>邮寄法</a:t>
            </a:r>
          </a:p>
          <a:p>
            <a:pPr marL="609600" indent="-609600">
              <a:defRPr/>
            </a:pPr>
            <a:r>
              <a:rPr lang="zh-CN" altLang="en-US" sz="3200" b="1">
                <a:solidFill>
                  <a:srgbClr val="0000FF"/>
                </a:solidFill>
                <a:effectLst>
                  <a:outerShdw blurRad="38100" dist="38100" dir="2700000" algn="tl">
                    <a:srgbClr val="000000"/>
                  </a:outerShdw>
                </a:effectLst>
              </a:rPr>
              <a:t>报告法</a:t>
            </a:r>
          </a:p>
          <a:p>
            <a:pPr marL="609600" indent="-609600">
              <a:defRPr/>
            </a:pPr>
            <a:r>
              <a:rPr lang="zh-CN" altLang="en-US" sz="3200" b="1">
                <a:solidFill>
                  <a:srgbClr val="0000FF"/>
                </a:solidFill>
                <a:effectLst>
                  <a:outerShdw blurRad="38100" dist="38100" dir="2700000" algn="tl">
                    <a:srgbClr val="000000"/>
                  </a:outerShdw>
                </a:effectLst>
              </a:rPr>
              <a:t>网上调查</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25670"/>
                                        </p:tgtEl>
                                        <p:attrNameLst>
                                          <p:attrName>style.visibility</p:attrName>
                                        </p:attrNameLst>
                                      </p:cBhvr>
                                      <p:to>
                                        <p:strVal val="visible"/>
                                      </p:to>
                                    </p:set>
                                    <p:animEffect transition="in" filter="blinds(horizontal)">
                                      <p:cBhvr>
                                        <p:cTn id="7" dur="500"/>
                                        <p:tgtEl>
                                          <p:spTgt spid="62567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25673"/>
                                        </p:tgtEl>
                                        <p:attrNameLst>
                                          <p:attrName>style.visibility</p:attrName>
                                        </p:attrNameLst>
                                      </p:cBhvr>
                                      <p:to>
                                        <p:strVal val="visible"/>
                                      </p:to>
                                    </p:set>
                                    <p:animEffect transition="in" filter="dissolve">
                                      <p:cBhvr>
                                        <p:cTn id="12" dur="500"/>
                                        <p:tgtEl>
                                          <p:spTgt spid="6256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5670" grpId="0" autoUpdateAnimBg="0"/>
      <p:bldP spid="625673" grpId="0"/>
    </p:bldLst>
  </p:timing>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6690" name="Rectangle 2"/>
          <p:cNvSpPr>
            <a:spLocks noGrp="1" noChangeArrowheads="1"/>
          </p:cNvSpPr>
          <p:nvPr>
            <p:ph type="title"/>
          </p:nvPr>
        </p:nvSpPr>
        <p:spPr>
          <a:xfrm>
            <a:off x="468313" y="549275"/>
            <a:ext cx="8210550" cy="685800"/>
          </a:xfrm>
        </p:spPr>
        <p:txBody>
          <a:bodyPr/>
          <a:lstStyle/>
          <a:p>
            <a:pPr algn="just" eaLnBrk="1" hangingPunct="1"/>
            <a:r>
              <a:rPr lang="zh-CN" altLang="en-US" sz="3600" smtClean="0">
                <a:solidFill>
                  <a:schemeClr val="bg2"/>
                </a:solidFill>
                <a:effectLst/>
                <a:latin typeface="华文行楷" pitchFamily="2" charset="-122"/>
                <a:ea typeface="华文行楷" pitchFamily="2" charset="-122"/>
              </a:rPr>
              <a:t>四、中国经济社会统计调查的组织体系</a:t>
            </a:r>
            <a:r>
              <a:rPr lang="zh-CN" altLang="en-US" sz="3200" smtClean="0">
                <a:solidFill>
                  <a:schemeClr val="bg2"/>
                </a:solidFill>
                <a:effectLst/>
                <a:latin typeface="黑体" pitchFamily="2" charset="-122"/>
                <a:ea typeface="黑体" pitchFamily="2" charset="-122"/>
              </a:rPr>
              <a:t> </a:t>
            </a:r>
          </a:p>
        </p:txBody>
      </p:sp>
      <p:sp>
        <p:nvSpPr>
          <p:cNvPr id="626691" name="Rectangle 3"/>
          <p:cNvSpPr>
            <a:spLocks noGrp="1" noChangeArrowheads="1"/>
          </p:cNvSpPr>
          <p:nvPr>
            <p:ph type="body" idx="1"/>
          </p:nvPr>
        </p:nvSpPr>
        <p:spPr>
          <a:xfrm>
            <a:off x="755650" y="1125538"/>
            <a:ext cx="2303463" cy="1008062"/>
          </a:xfrm>
        </p:spPr>
        <p:txBody>
          <a:bodyPr/>
          <a:lstStyle/>
          <a:p>
            <a:pPr marL="609600" indent="-609600" algn="just" eaLnBrk="1" hangingPunct="1">
              <a:lnSpc>
                <a:spcPct val="190000"/>
              </a:lnSpc>
              <a:buClr>
                <a:srgbClr val="FF3399"/>
              </a:buClr>
              <a:buFont typeface="Wingdings" pitchFamily="2" charset="2"/>
              <a:buNone/>
            </a:pPr>
            <a:r>
              <a:rPr lang="zh-CN" altLang="en-US" sz="2800" b="1" smtClean="0">
                <a:solidFill>
                  <a:srgbClr val="000000"/>
                </a:solidFill>
                <a:effectLst/>
                <a:latin typeface="Times New Roman" pitchFamily="18" charset="0"/>
              </a:rPr>
              <a:t>国家统计局</a:t>
            </a:r>
          </a:p>
          <a:p>
            <a:pPr marL="609600" indent="-609600" algn="just" eaLnBrk="1" hangingPunct="1">
              <a:lnSpc>
                <a:spcPct val="190000"/>
              </a:lnSpc>
              <a:buClr>
                <a:srgbClr val="FF3399"/>
              </a:buClr>
              <a:buFont typeface="Wingdings" pitchFamily="2" charset="2"/>
              <a:buNone/>
            </a:pPr>
            <a:endParaRPr lang="en-US" altLang="zh-CN" sz="2800" smtClean="0">
              <a:solidFill>
                <a:schemeClr val="bg2"/>
              </a:solidFill>
              <a:effectLst/>
              <a:latin typeface="Times New Roman" pitchFamily="18" charset="0"/>
            </a:endParaRPr>
          </a:p>
        </p:txBody>
      </p:sp>
      <p:sp>
        <p:nvSpPr>
          <p:cNvPr id="20484" name="AutoShape 4"/>
          <p:cNvSpPr>
            <a:spLocks noChangeArrowheads="1"/>
          </p:cNvSpPr>
          <p:nvPr/>
        </p:nvSpPr>
        <p:spPr bwMode="auto">
          <a:xfrm>
            <a:off x="1547813" y="2205038"/>
            <a:ext cx="485775" cy="976312"/>
          </a:xfrm>
          <a:prstGeom prst="downArrow">
            <a:avLst>
              <a:gd name="adj1" fmla="val 50000"/>
              <a:gd name="adj2" fmla="val 50245"/>
            </a:avLst>
          </a:prstGeom>
          <a:noFill/>
          <a:ln w="9525">
            <a:noFill/>
            <a:miter lim="800000"/>
            <a:headEnd/>
            <a:tailEnd/>
          </a:ln>
        </p:spPr>
        <p:txBody>
          <a:bodyPr wrap="none" anchor="ctr"/>
          <a:lstStyle/>
          <a:p>
            <a:endParaRPr lang="zh-CN" altLang="en-US"/>
          </a:p>
        </p:txBody>
      </p:sp>
      <p:sp>
        <p:nvSpPr>
          <p:cNvPr id="626693" name="AutoShape 5"/>
          <p:cNvSpPr>
            <a:spLocks noChangeArrowheads="1"/>
          </p:cNvSpPr>
          <p:nvPr/>
        </p:nvSpPr>
        <p:spPr bwMode="auto">
          <a:xfrm>
            <a:off x="1476375" y="2133600"/>
            <a:ext cx="504825" cy="719138"/>
          </a:xfrm>
          <a:prstGeom prst="downArrow">
            <a:avLst>
              <a:gd name="adj1" fmla="val 50000"/>
              <a:gd name="adj2" fmla="val 35613"/>
            </a:avLst>
          </a:prstGeom>
          <a:solidFill>
            <a:srgbClr val="FF0000"/>
          </a:solidFill>
          <a:ln w="9525">
            <a:noFill/>
            <a:miter lim="800000"/>
            <a:headEnd/>
            <a:tailEnd/>
          </a:ln>
        </p:spPr>
        <p:txBody>
          <a:bodyPr wrap="none" anchor="ctr"/>
          <a:lstStyle/>
          <a:p>
            <a:endParaRPr lang="zh-CN" altLang="en-US"/>
          </a:p>
        </p:txBody>
      </p:sp>
      <p:sp>
        <p:nvSpPr>
          <p:cNvPr id="626694" name="Rectangle 6"/>
          <p:cNvSpPr>
            <a:spLocks noChangeArrowheads="1"/>
          </p:cNvSpPr>
          <p:nvPr/>
        </p:nvSpPr>
        <p:spPr bwMode="auto">
          <a:xfrm>
            <a:off x="900113" y="2852738"/>
            <a:ext cx="2159000" cy="604837"/>
          </a:xfrm>
          <a:prstGeom prst="rect">
            <a:avLst/>
          </a:prstGeom>
          <a:noFill/>
          <a:ln w="9525">
            <a:noFill/>
            <a:miter lim="800000"/>
            <a:headEnd/>
            <a:tailEnd/>
          </a:ln>
        </p:spPr>
        <p:txBody>
          <a:bodyPr>
            <a:spAutoFit/>
          </a:bodyPr>
          <a:lstStyle/>
          <a:p>
            <a:pPr marL="609600" indent="-609600">
              <a:buFont typeface="Wingdings" pitchFamily="2" charset="2"/>
              <a:buNone/>
            </a:pPr>
            <a:r>
              <a:rPr lang="zh-CN" altLang="en-US" sz="2800" b="1">
                <a:solidFill>
                  <a:srgbClr val="000000"/>
                </a:solidFill>
              </a:rPr>
              <a:t>省统计局</a:t>
            </a:r>
          </a:p>
        </p:txBody>
      </p:sp>
      <p:sp>
        <p:nvSpPr>
          <p:cNvPr id="626695" name="AutoShape 7"/>
          <p:cNvSpPr>
            <a:spLocks noChangeArrowheads="1"/>
          </p:cNvSpPr>
          <p:nvPr/>
        </p:nvSpPr>
        <p:spPr bwMode="auto">
          <a:xfrm>
            <a:off x="1476375" y="3500438"/>
            <a:ext cx="504825" cy="719137"/>
          </a:xfrm>
          <a:prstGeom prst="downArrow">
            <a:avLst>
              <a:gd name="adj1" fmla="val 50000"/>
              <a:gd name="adj2" fmla="val 35613"/>
            </a:avLst>
          </a:prstGeom>
          <a:solidFill>
            <a:srgbClr val="FF0000"/>
          </a:solidFill>
          <a:ln w="9525">
            <a:noFill/>
            <a:miter lim="800000"/>
            <a:headEnd/>
            <a:tailEnd/>
          </a:ln>
        </p:spPr>
        <p:txBody>
          <a:bodyPr wrap="none" anchor="ctr"/>
          <a:lstStyle/>
          <a:p>
            <a:endParaRPr lang="zh-CN" altLang="en-US"/>
          </a:p>
        </p:txBody>
      </p:sp>
      <p:sp>
        <p:nvSpPr>
          <p:cNvPr id="626696" name="Rectangle 8"/>
          <p:cNvSpPr>
            <a:spLocks noChangeArrowheads="1"/>
          </p:cNvSpPr>
          <p:nvPr/>
        </p:nvSpPr>
        <p:spPr bwMode="auto">
          <a:xfrm>
            <a:off x="468313" y="4292600"/>
            <a:ext cx="2881312" cy="604838"/>
          </a:xfrm>
          <a:prstGeom prst="rect">
            <a:avLst/>
          </a:prstGeom>
          <a:noFill/>
          <a:ln w="9525">
            <a:noFill/>
            <a:miter lim="800000"/>
            <a:headEnd/>
            <a:tailEnd/>
          </a:ln>
        </p:spPr>
        <p:txBody>
          <a:bodyPr>
            <a:spAutoFit/>
          </a:bodyPr>
          <a:lstStyle/>
          <a:p>
            <a:pPr marL="609600" indent="-609600">
              <a:buFont typeface="Wingdings" pitchFamily="2" charset="2"/>
              <a:buNone/>
            </a:pPr>
            <a:r>
              <a:rPr lang="zh-CN" altLang="en-US" sz="2800" b="1">
                <a:solidFill>
                  <a:srgbClr val="000000"/>
                </a:solidFill>
              </a:rPr>
              <a:t>市（县）统计局</a:t>
            </a:r>
          </a:p>
        </p:txBody>
      </p:sp>
      <p:sp>
        <p:nvSpPr>
          <p:cNvPr id="626697" name="Rectangle 9"/>
          <p:cNvSpPr>
            <a:spLocks noChangeArrowheads="1"/>
          </p:cNvSpPr>
          <p:nvPr/>
        </p:nvSpPr>
        <p:spPr bwMode="auto">
          <a:xfrm>
            <a:off x="4284663" y="2349500"/>
            <a:ext cx="3600450" cy="1630363"/>
          </a:xfrm>
          <a:prstGeom prst="rect">
            <a:avLst/>
          </a:prstGeom>
          <a:noFill/>
          <a:ln w="9525">
            <a:noFill/>
            <a:miter lim="800000"/>
            <a:headEnd/>
            <a:tailEnd/>
          </a:ln>
        </p:spPr>
        <p:txBody>
          <a:bodyPr>
            <a:spAutoFit/>
          </a:bodyPr>
          <a:lstStyle/>
          <a:p>
            <a:pPr marL="609600" indent="-609600">
              <a:buFont typeface="Wingdings" pitchFamily="2" charset="2"/>
              <a:buNone/>
            </a:pPr>
            <a:r>
              <a:rPr lang="en-US" altLang="zh-CN" sz="2800" b="1">
                <a:solidFill>
                  <a:srgbClr val="000000"/>
                </a:solidFill>
              </a:rPr>
              <a:t>       </a:t>
            </a:r>
            <a:r>
              <a:rPr lang="zh-CN" altLang="en-US" sz="2800" b="1">
                <a:solidFill>
                  <a:srgbClr val="000000"/>
                </a:solidFill>
              </a:rPr>
              <a:t>城市抽样调查队农村抽样调查队企业抽样调查队</a:t>
            </a:r>
          </a:p>
        </p:txBody>
      </p:sp>
      <p:sp>
        <p:nvSpPr>
          <p:cNvPr id="626698" name="Rectangle 10"/>
          <p:cNvSpPr>
            <a:spLocks noChangeArrowheads="1"/>
          </p:cNvSpPr>
          <p:nvPr/>
        </p:nvSpPr>
        <p:spPr bwMode="auto">
          <a:xfrm>
            <a:off x="1403350" y="5229225"/>
            <a:ext cx="5832475" cy="1117600"/>
          </a:xfrm>
          <a:prstGeom prst="rect">
            <a:avLst/>
          </a:prstGeom>
          <a:noFill/>
          <a:ln w="9525">
            <a:noFill/>
            <a:miter lim="800000"/>
            <a:headEnd/>
            <a:tailEnd/>
          </a:ln>
        </p:spPr>
        <p:txBody>
          <a:bodyPr>
            <a:spAutoFit/>
          </a:bodyPr>
          <a:lstStyle/>
          <a:p>
            <a:pPr marL="609600" indent="-609600">
              <a:buFont typeface="Wingdings" pitchFamily="2" charset="2"/>
              <a:buNone/>
            </a:pPr>
            <a:r>
              <a:rPr lang="zh-CN" altLang="en-US" sz="2800" b="1">
                <a:solidFill>
                  <a:srgbClr val="000000"/>
                </a:solidFill>
              </a:rPr>
              <a:t>财政部、人民银行和其他专业部委也有自己所属的统计机构</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626690"/>
                                        </p:tgtEl>
                                        <p:attrNameLst>
                                          <p:attrName>style.visibility</p:attrName>
                                        </p:attrNameLst>
                                      </p:cBhvr>
                                      <p:to>
                                        <p:strVal val="visible"/>
                                      </p:to>
                                    </p:set>
                                    <p:anim calcmode="lin" valueType="num">
                                      <p:cBhvr additive="base">
                                        <p:cTn id="7" dur="500" fill="hold"/>
                                        <p:tgtEl>
                                          <p:spTgt spid="626690"/>
                                        </p:tgtEl>
                                        <p:attrNameLst>
                                          <p:attrName>ppt_x</p:attrName>
                                        </p:attrNameLst>
                                      </p:cBhvr>
                                      <p:tavLst>
                                        <p:tav tm="0">
                                          <p:val>
                                            <p:strVal val="#ppt_x"/>
                                          </p:val>
                                        </p:tav>
                                        <p:tav tm="100000">
                                          <p:val>
                                            <p:strVal val="#ppt_x"/>
                                          </p:val>
                                        </p:tav>
                                      </p:tavLst>
                                    </p:anim>
                                    <p:anim calcmode="lin" valueType="num">
                                      <p:cBhvr additive="base">
                                        <p:cTn id="8" dur="500" fill="hold"/>
                                        <p:tgtEl>
                                          <p:spTgt spid="626690"/>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626691">
                                            <p:txEl>
                                              <p:pRg st="0" end="0"/>
                                            </p:txEl>
                                          </p:spTgt>
                                        </p:tgtEl>
                                        <p:attrNameLst>
                                          <p:attrName>style.visibility</p:attrName>
                                        </p:attrNameLst>
                                      </p:cBhvr>
                                      <p:to>
                                        <p:strVal val="visible"/>
                                      </p:to>
                                    </p:set>
                                    <p:animEffect transition="in" filter="wipe(left)">
                                      <p:cBhvr>
                                        <p:cTn id="13" dur="500"/>
                                        <p:tgtEl>
                                          <p:spTgt spid="626691">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626693"/>
                                        </p:tgtEl>
                                        <p:attrNameLst>
                                          <p:attrName>style.visibility</p:attrName>
                                        </p:attrNameLst>
                                      </p:cBhvr>
                                      <p:to>
                                        <p:strVal val="visible"/>
                                      </p:to>
                                    </p:set>
                                    <p:animEffect transition="in" filter="dissolve">
                                      <p:cBhvr>
                                        <p:cTn id="18" dur="500"/>
                                        <p:tgtEl>
                                          <p:spTgt spid="626693"/>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626694"/>
                                        </p:tgtEl>
                                        <p:attrNameLst>
                                          <p:attrName>style.visibility</p:attrName>
                                        </p:attrNameLst>
                                      </p:cBhvr>
                                      <p:to>
                                        <p:strVal val="visible"/>
                                      </p:to>
                                    </p:set>
                                    <p:animEffect transition="in" filter="dissolve">
                                      <p:cBhvr>
                                        <p:cTn id="23" dur="500"/>
                                        <p:tgtEl>
                                          <p:spTgt spid="626694"/>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626695"/>
                                        </p:tgtEl>
                                        <p:attrNameLst>
                                          <p:attrName>style.visibility</p:attrName>
                                        </p:attrNameLst>
                                      </p:cBhvr>
                                      <p:to>
                                        <p:strVal val="visible"/>
                                      </p:to>
                                    </p:set>
                                    <p:animEffect transition="in" filter="dissolve">
                                      <p:cBhvr>
                                        <p:cTn id="28" dur="500"/>
                                        <p:tgtEl>
                                          <p:spTgt spid="626695"/>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626696"/>
                                        </p:tgtEl>
                                        <p:attrNameLst>
                                          <p:attrName>style.visibility</p:attrName>
                                        </p:attrNameLst>
                                      </p:cBhvr>
                                      <p:to>
                                        <p:strVal val="visible"/>
                                      </p:to>
                                    </p:set>
                                    <p:animEffect transition="in" filter="dissolve">
                                      <p:cBhvr>
                                        <p:cTn id="33" dur="500"/>
                                        <p:tgtEl>
                                          <p:spTgt spid="626696"/>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626697"/>
                                        </p:tgtEl>
                                        <p:attrNameLst>
                                          <p:attrName>style.visibility</p:attrName>
                                        </p:attrNameLst>
                                      </p:cBhvr>
                                      <p:to>
                                        <p:strVal val="visible"/>
                                      </p:to>
                                    </p:set>
                                    <p:animEffect transition="in" filter="dissolve">
                                      <p:cBhvr>
                                        <p:cTn id="38" dur="500"/>
                                        <p:tgtEl>
                                          <p:spTgt spid="626697"/>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626698"/>
                                        </p:tgtEl>
                                        <p:attrNameLst>
                                          <p:attrName>style.visibility</p:attrName>
                                        </p:attrNameLst>
                                      </p:cBhvr>
                                      <p:to>
                                        <p:strVal val="visible"/>
                                      </p:to>
                                    </p:set>
                                    <p:animEffect transition="in" filter="dissolve">
                                      <p:cBhvr>
                                        <p:cTn id="43" dur="500"/>
                                        <p:tgtEl>
                                          <p:spTgt spid="6266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6690" grpId="0" autoUpdateAnimBg="0"/>
      <p:bldP spid="626691" grpId="0" build="p" autoUpdateAnimBg="0"/>
      <p:bldP spid="626693" grpId="0" animBg="1"/>
      <p:bldP spid="626694" grpId="0"/>
      <p:bldP spid="626695" grpId="0" animBg="1"/>
      <p:bldP spid="626696" grpId="0"/>
      <p:bldP spid="626697" grpId="0"/>
      <p:bldP spid="626698" grpId="0"/>
    </p:bldLst>
  </p:timing>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2834" name="Rectangle 2"/>
          <p:cNvSpPr>
            <a:spLocks noGrp="1" noChangeArrowheads="1"/>
          </p:cNvSpPr>
          <p:nvPr>
            <p:ph type="title"/>
          </p:nvPr>
        </p:nvSpPr>
        <p:spPr>
          <a:xfrm>
            <a:off x="611188" y="404813"/>
            <a:ext cx="7772400" cy="579437"/>
          </a:xfrm>
        </p:spPr>
        <p:txBody>
          <a:bodyPr/>
          <a:lstStyle/>
          <a:p>
            <a:pPr algn="ctr" eaLnBrk="1" hangingPunct="1"/>
            <a:r>
              <a:rPr lang="zh-CN" altLang="en-US" sz="3600" b="1" smtClean="0">
                <a:solidFill>
                  <a:srgbClr val="000000"/>
                </a:solidFill>
                <a:effectLst/>
                <a:latin typeface="华文中宋" pitchFamily="2" charset="-122"/>
                <a:ea typeface="华文中宋" pitchFamily="2" charset="-122"/>
              </a:rPr>
              <a:t>第二节    统计调查方案的设计</a:t>
            </a:r>
            <a:r>
              <a:rPr lang="zh-CN" altLang="en-US" sz="3200" smtClean="0">
                <a:solidFill>
                  <a:schemeClr val="bg2"/>
                </a:solidFill>
                <a:effectLst/>
                <a:latin typeface="黑体" pitchFamily="2" charset="-122"/>
                <a:ea typeface="黑体" pitchFamily="2" charset="-122"/>
              </a:rPr>
              <a:t> </a:t>
            </a:r>
          </a:p>
        </p:txBody>
      </p:sp>
      <p:sp>
        <p:nvSpPr>
          <p:cNvPr id="632835" name="Rectangle 3"/>
          <p:cNvSpPr>
            <a:spLocks noGrp="1" noChangeArrowheads="1"/>
          </p:cNvSpPr>
          <p:nvPr>
            <p:ph type="body" idx="1"/>
          </p:nvPr>
        </p:nvSpPr>
        <p:spPr>
          <a:xfrm>
            <a:off x="684213" y="1484313"/>
            <a:ext cx="8153400" cy="4810125"/>
          </a:xfrm>
        </p:spPr>
        <p:txBody>
          <a:bodyPr/>
          <a:lstStyle/>
          <a:p>
            <a:pPr marL="609600" indent="-609600" algn="just" eaLnBrk="1" hangingPunct="1">
              <a:lnSpc>
                <a:spcPct val="120000"/>
              </a:lnSpc>
              <a:buClr>
                <a:srgbClr val="FF3399"/>
              </a:buClr>
              <a:buFont typeface="Wingdings" pitchFamily="2" charset="2"/>
              <a:buNone/>
            </a:pPr>
            <a:r>
              <a:rPr lang="zh-CN" altLang="en-US" sz="4000" smtClean="0">
                <a:solidFill>
                  <a:schemeClr val="bg2"/>
                </a:solidFill>
                <a:effectLst/>
                <a:latin typeface="Times New Roman" pitchFamily="18" charset="0"/>
                <a:ea typeface="华文行楷" pitchFamily="2" charset="-122"/>
              </a:rPr>
              <a:t>一、确定调查目的</a:t>
            </a:r>
          </a:p>
          <a:p>
            <a:pPr marL="609600" indent="-609600" algn="just" eaLnBrk="1" hangingPunct="1">
              <a:lnSpc>
                <a:spcPct val="120000"/>
              </a:lnSpc>
              <a:buClr>
                <a:srgbClr val="FF3399"/>
              </a:buClr>
              <a:buFont typeface="Wingdings" pitchFamily="2" charset="2"/>
              <a:buNone/>
            </a:pPr>
            <a:r>
              <a:rPr lang="zh-CN" altLang="en-US" sz="4000" smtClean="0">
                <a:solidFill>
                  <a:schemeClr val="bg2"/>
                </a:solidFill>
                <a:effectLst/>
                <a:latin typeface="Times New Roman" pitchFamily="18" charset="0"/>
                <a:ea typeface="华文行楷" pitchFamily="2" charset="-122"/>
              </a:rPr>
              <a:t>    </a:t>
            </a:r>
            <a:r>
              <a:rPr lang="zh-CN" altLang="en-US" sz="4000" smtClean="0">
                <a:solidFill>
                  <a:schemeClr val="bg2"/>
                </a:solidFill>
                <a:effectLst/>
                <a:latin typeface="Times New Roman" pitchFamily="18" charset="0"/>
              </a:rPr>
              <a:t>    系统目标陈述：明确具体主题、概念和定义调查对象，确定那些对象在研究之内，那些在研究之外，客户需要了解什么。</a:t>
            </a:r>
            <a:endParaRPr lang="en-US" altLang="zh-CN" sz="4000" smtClean="0">
              <a:solidFill>
                <a:schemeClr val="bg2"/>
              </a:solidFill>
              <a:effectLst/>
              <a:latin typeface="Times New Roman" pitchFamily="18" charset="0"/>
            </a:endParaRP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632834"/>
                                        </p:tgtEl>
                                        <p:attrNameLst>
                                          <p:attrName>style.visibility</p:attrName>
                                        </p:attrNameLst>
                                      </p:cBhvr>
                                      <p:to>
                                        <p:strVal val="visible"/>
                                      </p:to>
                                    </p:set>
                                    <p:anim calcmode="lin" valueType="num">
                                      <p:cBhvr additive="base">
                                        <p:cTn id="7" dur="500" fill="hold"/>
                                        <p:tgtEl>
                                          <p:spTgt spid="632834"/>
                                        </p:tgtEl>
                                        <p:attrNameLst>
                                          <p:attrName>ppt_x</p:attrName>
                                        </p:attrNameLst>
                                      </p:cBhvr>
                                      <p:tavLst>
                                        <p:tav tm="0">
                                          <p:val>
                                            <p:strVal val="#ppt_x"/>
                                          </p:val>
                                        </p:tav>
                                        <p:tav tm="100000">
                                          <p:val>
                                            <p:strVal val="#ppt_x"/>
                                          </p:val>
                                        </p:tav>
                                      </p:tavLst>
                                    </p:anim>
                                    <p:anim calcmode="lin" valueType="num">
                                      <p:cBhvr additive="base">
                                        <p:cTn id="8" dur="500" fill="hold"/>
                                        <p:tgtEl>
                                          <p:spTgt spid="63283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632835">
                                            <p:txEl>
                                              <p:pRg st="0" end="0"/>
                                            </p:txEl>
                                          </p:spTgt>
                                        </p:tgtEl>
                                        <p:attrNameLst>
                                          <p:attrName>style.visibility</p:attrName>
                                        </p:attrNameLst>
                                      </p:cBhvr>
                                      <p:to>
                                        <p:strVal val="visible"/>
                                      </p:to>
                                    </p:set>
                                    <p:animEffect transition="in" filter="wipe(left)">
                                      <p:cBhvr>
                                        <p:cTn id="13" dur="500"/>
                                        <p:tgtEl>
                                          <p:spTgt spid="632835">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632835">
                                            <p:txEl>
                                              <p:pRg st="1" end="1"/>
                                            </p:txEl>
                                          </p:spTgt>
                                        </p:tgtEl>
                                        <p:attrNameLst>
                                          <p:attrName>style.visibility</p:attrName>
                                        </p:attrNameLst>
                                      </p:cBhvr>
                                      <p:to>
                                        <p:strVal val="visible"/>
                                      </p:to>
                                    </p:set>
                                    <p:animEffect transition="in" filter="wipe(left)">
                                      <p:cBhvr>
                                        <p:cTn id="18" dur="500"/>
                                        <p:tgtEl>
                                          <p:spTgt spid="6328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2834" grpId="0" autoUpdateAnimBg="0"/>
      <p:bldP spid="632835" grpId="0" build="p"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a:noFill/>
          <a:ln/>
        </p:spPr>
        <p:txBody>
          <a:bodyPr/>
          <a:lstStyle/>
          <a:p>
            <a:r>
              <a:rPr lang="zh-CN" altLang="en-US" b="1" smtClean="0">
                <a:solidFill>
                  <a:schemeClr val="folHlink"/>
                </a:solidFill>
                <a:effectLst/>
              </a:rPr>
              <a:t>调查目的</a:t>
            </a:r>
          </a:p>
        </p:txBody>
      </p:sp>
      <p:sp>
        <p:nvSpPr>
          <p:cNvPr id="88067" name="Rectangle 3"/>
          <p:cNvSpPr>
            <a:spLocks noGrp="1" noChangeArrowheads="1"/>
          </p:cNvSpPr>
          <p:nvPr>
            <p:ph type="body" idx="1"/>
          </p:nvPr>
        </p:nvSpPr>
        <p:spPr>
          <a:noFill/>
          <a:ln/>
        </p:spPr>
        <p:txBody>
          <a:bodyPr/>
          <a:lstStyle/>
          <a:p>
            <a:r>
              <a:rPr lang="zh-CN" altLang="en-US" sz="3600" smtClean="0">
                <a:solidFill>
                  <a:schemeClr val="bg1"/>
                </a:solidFill>
                <a:effectLst/>
              </a:rPr>
              <a:t>信息需求</a:t>
            </a:r>
          </a:p>
          <a:p>
            <a:r>
              <a:rPr lang="zh-CN" altLang="en-US" sz="3600" smtClean="0">
                <a:solidFill>
                  <a:schemeClr val="bg1"/>
                </a:solidFill>
                <a:effectLst/>
              </a:rPr>
              <a:t>数据的主要使用者及主要应用</a:t>
            </a:r>
          </a:p>
          <a:p>
            <a:r>
              <a:rPr lang="zh-CN" altLang="en-US" sz="3600" smtClean="0">
                <a:solidFill>
                  <a:schemeClr val="bg1"/>
                </a:solidFill>
                <a:effectLst/>
              </a:rPr>
              <a:t>概念和运作定义</a:t>
            </a:r>
          </a:p>
          <a:p>
            <a:r>
              <a:rPr lang="zh-CN" altLang="en-US" sz="3600" smtClean="0">
                <a:solidFill>
                  <a:schemeClr val="bg1"/>
                </a:solidFill>
                <a:effectLst/>
              </a:rPr>
              <a:t>调查内容</a:t>
            </a:r>
          </a:p>
          <a:p>
            <a:r>
              <a:rPr lang="zh-CN" altLang="en-US" sz="3600" smtClean="0">
                <a:solidFill>
                  <a:schemeClr val="bg1"/>
                </a:solidFill>
                <a:effectLst/>
              </a:rPr>
              <a:t>分析方案（调查结果的呈现方式）</a:t>
            </a:r>
          </a:p>
        </p:txBody>
      </p:sp>
    </p:spTree>
  </p:cSld>
  <p:clrMapOvr>
    <a:masterClrMapping/>
  </p:clrMapOvr>
  <p:transition>
    <p:pull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a:noFill/>
          <a:ln/>
        </p:spPr>
        <p:txBody>
          <a:bodyPr/>
          <a:lstStyle/>
          <a:p>
            <a:r>
              <a:rPr lang="zh-CN" altLang="en-US" b="1" smtClean="0">
                <a:solidFill>
                  <a:schemeClr val="folHlink"/>
                </a:solidFill>
                <a:effectLst/>
              </a:rPr>
              <a:t>案例</a:t>
            </a:r>
            <a:r>
              <a:rPr lang="zh-CN" altLang="en-US" smtClean="0">
                <a:solidFill>
                  <a:schemeClr val="folHlink"/>
                </a:solidFill>
                <a:effectLst/>
              </a:rPr>
              <a:t>：</a:t>
            </a:r>
            <a:r>
              <a:rPr lang="zh-CN" altLang="en-US" smtClean="0">
                <a:effectLst/>
              </a:rPr>
              <a:t> </a:t>
            </a:r>
          </a:p>
        </p:txBody>
      </p:sp>
      <p:sp>
        <p:nvSpPr>
          <p:cNvPr id="89091" name="Rectangle 3"/>
          <p:cNvSpPr>
            <a:spLocks noGrp="1" noChangeArrowheads="1"/>
          </p:cNvSpPr>
          <p:nvPr>
            <p:ph type="body" idx="1"/>
          </p:nvPr>
        </p:nvSpPr>
        <p:spPr>
          <a:xfrm>
            <a:off x="685800" y="1981200"/>
            <a:ext cx="7847013" cy="1879600"/>
          </a:xfrm>
          <a:noFill/>
          <a:ln/>
        </p:spPr>
        <p:txBody>
          <a:bodyPr/>
          <a:lstStyle/>
          <a:p>
            <a:pPr>
              <a:lnSpc>
                <a:spcPct val="90000"/>
              </a:lnSpc>
            </a:pPr>
            <a:r>
              <a:rPr lang="zh-CN" altLang="en-US" sz="4000" b="1" smtClean="0">
                <a:solidFill>
                  <a:schemeClr val="folHlink"/>
                </a:solidFill>
                <a:effectLst/>
              </a:rPr>
              <a:t>北京市政责成交通局，采取措施方便老年居民使用公共交通。交通局接受任务。</a:t>
            </a:r>
          </a:p>
        </p:txBody>
      </p:sp>
    </p:spTree>
  </p:cSld>
  <p:clrMapOvr>
    <a:masterClrMapping/>
  </p:clrMapOvr>
  <p:transition>
    <p:pull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Rectangle 4"/>
          <p:cNvSpPr>
            <a:spLocks noChangeArrowheads="1"/>
          </p:cNvSpPr>
          <p:nvPr/>
        </p:nvSpPr>
        <p:spPr bwMode="auto">
          <a:xfrm>
            <a:off x="323850" y="404813"/>
            <a:ext cx="8496300" cy="3455987"/>
          </a:xfrm>
          <a:prstGeom prst="rect">
            <a:avLst/>
          </a:prstGeom>
          <a:noFill/>
          <a:ln w="9525">
            <a:noFill/>
            <a:miter lim="800000"/>
            <a:headEnd/>
            <a:tailEnd/>
          </a:ln>
        </p:spPr>
        <p:txBody>
          <a:bodyPr/>
          <a:lstStyle/>
          <a:p>
            <a:pPr marL="342900" indent="-342900" algn="l" eaLnBrk="0" hangingPunct="0">
              <a:lnSpc>
                <a:spcPct val="90000"/>
              </a:lnSpc>
              <a:buClr>
                <a:schemeClr val="accent1"/>
              </a:buClr>
              <a:buFont typeface="Wingdings" pitchFamily="2" charset="2"/>
              <a:buChar char="n"/>
            </a:pPr>
            <a:r>
              <a:rPr lang="zh-CN" altLang="en-US" sz="4000" b="1">
                <a:solidFill>
                  <a:schemeClr val="folHlink"/>
                </a:solidFill>
                <a:latin typeface="Tahoma" pitchFamily="34" charset="0"/>
              </a:rPr>
              <a:t>局长：“为方便城市老年人对公共交通使用，交通局正考虑改善目前的服务。可能采取的措施包括：</a:t>
            </a:r>
            <a:r>
              <a:rPr lang="zh-CN" altLang="en-US" sz="4000" b="1" i="1">
                <a:solidFill>
                  <a:srgbClr val="FF9933"/>
                </a:solidFill>
                <a:latin typeface="Tahoma" pitchFamily="34" charset="0"/>
              </a:rPr>
              <a:t>购置特殊类型的公交车，对现有公交车进行改装，增加新线路，增加优惠措施。</a:t>
            </a:r>
            <a:r>
              <a:rPr lang="zh-CN" altLang="en-US" sz="4000" b="1">
                <a:solidFill>
                  <a:schemeClr val="folHlink"/>
                </a:solidFill>
                <a:latin typeface="Tahoma" pitchFamily="34" charset="0"/>
              </a:rPr>
              <a:t>”</a:t>
            </a:r>
          </a:p>
        </p:txBody>
      </p:sp>
      <p:sp>
        <p:nvSpPr>
          <p:cNvPr id="91141" name="Rectangle 5"/>
          <p:cNvSpPr>
            <a:spLocks noChangeArrowheads="1"/>
          </p:cNvSpPr>
          <p:nvPr/>
        </p:nvSpPr>
        <p:spPr bwMode="auto">
          <a:xfrm>
            <a:off x="250825" y="4076700"/>
            <a:ext cx="8496300" cy="2016125"/>
          </a:xfrm>
          <a:prstGeom prst="rect">
            <a:avLst/>
          </a:prstGeom>
          <a:noFill/>
          <a:ln w="9525">
            <a:noFill/>
            <a:miter lim="800000"/>
            <a:headEnd/>
            <a:tailEnd/>
          </a:ln>
        </p:spPr>
        <p:txBody>
          <a:bodyPr/>
          <a:lstStyle/>
          <a:p>
            <a:pPr marL="342900" indent="-342900" algn="l" eaLnBrk="0" hangingPunct="0">
              <a:lnSpc>
                <a:spcPct val="90000"/>
              </a:lnSpc>
              <a:buClr>
                <a:schemeClr val="accent1"/>
              </a:buClr>
              <a:buFont typeface="Wingdings" pitchFamily="2" charset="2"/>
              <a:buNone/>
            </a:pPr>
            <a:r>
              <a:rPr lang="zh-CN" altLang="en-US" sz="4000" b="1">
                <a:solidFill>
                  <a:schemeClr val="folHlink"/>
                </a:solidFill>
                <a:latin typeface="Tahoma" pitchFamily="34" charset="0"/>
              </a:rPr>
              <a:t>“</a:t>
            </a:r>
            <a:r>
              <a:rPr lang="en-US" altLang="zh-CN" sz="4000" b="1">
                <a:solidFill>
                  <a:schemeClr val="folHlink"/>
                </a:solidFill>
                <a:latin typeface="Tahoma" pitchFamily="34" charset="0"/>
              </a:rPr>
              <a:t>……</a:t>
            </a:r>
            <a:r>
              <a:rPr lang="zh-CN" altLang="en-US" sz="4000" b="1">
                <a:solidFill>
                  <a:schemeClr val="folHlink"/>
                </a:solidFill>
                <a:latin typeface="Tahoma" pitchFamily="34" charset="0"/>
              </a:rPr>
              <a:t>在做出这些耗资巨大的决定与改变之前，交通局需要有关老年人对交通需求的信息，以便根据预算情况，最大程度满足老年人的要求。</a:t>
            </a:r>
            <a:r>
              <a:rPr lang="en-US" altLang="zh-CN" sz="4000" b="1">
                <a:solidFill>
                  <a:schemeClr val="folHlink"/>
                </a:solidFill>
                <a:latin typeface="Tahoma" pitchFamily="34" charset="0"/>
              </a:rPr>
              <a:t>”</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1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 presetClass="entr" presetSubtype="10" fill="hold" grpId="2" nodeType="clickEffect">
                                  <p:stCondLst>
                                    <p:cond delay="0"/>
                                  </p:stCondLst>
                                  <p:childTnLst>
                                    <p:set>
                                      <p:cBhvr>
                                        <p:cTn id="10" dur="1" fill="hold">
                                          <p:stCondLst>
                                            <p:cond delay="0"/>
                                          </p:stCondLst>
                                        </p:cTn>
                                        <p:tgtEl>
                                          <p:spTgt spid="91141"/>
                                        </p:tgtEl>
                                        <p:attrNameLst>
                                          <p:attrName>style.visibility</p:attrName>
                                        </p:attrNameLst>
                                      </p:cBhvr>
                                      <p:to>
                                        <p:strVal val="visible"/>
                                      </p:to>
                                    </p:set>
                                    <p:animEffect transition="in" filter="checkerboard(across)">
                                      <p:cBhvr>
                                        <p:cTn id="11" dur="500"/>
                                        <p:tgtEl>
                                          <p:spTgt spid="91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140" grpId="0"/>
      <p:bldP spid="91141" grpId="2"/>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a:noFill/>
          <a:ln/>
        </p:spPr>
        <p:txBody>
          <a:bodyPr/>
          <a:lstStyle/>
          <a:p>
            <a:endParaRPr lang="zh-CN" altLang="en-US" smtClean="0">
              <a:effectLst/>
            </a:endParaRPr>
          </a:p>
        </p:txBody>
      </p:sp>
      <p:sp>
        <p:nvSpPr>
          <p:cNvPr id="90115" name="Rectangle 3"/>
          <p:cNvSpPr>
            <a:spLocks noGrp="1" noChangeArrowheads="1"/>
          </p:cNvSpPr>
          <p:nvPr>
            <p:ph type="body" idx="1"/>
          </p:nvPr>
        </p:nvSpPr>
        <p:spPr>
          <a:xfrm>
            <a:off x="323850" y="1628775"/>
            <a:ext cx="7772400" cy="1087438"/>
          </a:xfrm>
          <a:noFill/>
          <a:ln/>
        </p:spPr>
        <p:txBody>
          <a:bodyPr/>
          <a:lstStyle/>
          <a:p>
            <a:r>
              <a:rPr lang="en-US" altLang="zh-CN" b="1" smtClean="0">
                <a:solidFill>
                  <a:schemeClr val="bg1"/>
                </a:solidFill>
                <a:effectLst/>
              </a:rPr>
              <a:t>1</a:t>
            </a:r>
            <a:r>
              <a:rPr lang="zh-CN" altLang="en-US" b="1" smtClean="0">
                <a:solidFill>
                  <a:schemeClr val="bg1"/>
                </a:solidFill>
                <a:effectLst/>
              </a:rPr>
              <a:t>。需求的信息：</a:t>
            </a:r>
            <a:r>
              <a:rPr lang="zh-CN" altLang="en-US" b="1" smtClean="0">
                <a:effectLst/>
              </a:rPr>
              <a:t> </a:t>
            </a:r>
            <a:r>
              <a:rPr lang="zh-CN" altLang="en-US" b="1" smtClean="0">
                <a:solidFill>
                  <a:srgbClr val="FF9933"/>
                </a:solidFill>
                <a:effectLst/>
              </a:rPr>
              <a:t>“老年人对交通的需求情况”</a:t>
            </a:r>
          </a:p>
        </p:txBody>
      </p:sp>
      <p:sp>
        <p:nvSpPr>
          <p:cNvPr id="90116" name="Rectangle 4"/>
          <p:cNvSpPr>
            <a:spLocks noChangeArrowheads="1"/>
          </p:cNvSpPr>
          <p:nvPr/>
        </p:nvSpPr>
        <p:spPr bwMode="auto">
          <a:xfrm>
            <a:off x="250825" y="3068638"/>
            <a:ext cx="5184775" cy="576262"/>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Char char="n"/>
            </a:pPr>
            <a:r>
              <a:rPr lang="en-US" altLang="zh-CN" sz="3200" b="1">
                <a:solidFill>
                  <a:schemeClr val="bg1"/>
                </a:solidFill>
                <a:latin typeface="Tahoma" pitchFamily="34" charset="0"/>
              </a:rPr>
              <a:t>2</a:t>
            </a:r>
            <a:r>
              <a:rPr lang="zh-CN" altLang="en-US" sz="3200" b="1">
                <a:solidFill>
                  <a:schemeClr val="bg1"/>
                </a:solidFill>
                <a:latin typeface="Tahoma" pitchFamily="34" charset="0"/>
              </a:rPr>
              <a:t>。信息使用者和用途：</a:t>
            </a:r>
            <a:endParaRPr lang="zh-CN" altLang="en-US" sz="3200" b="1">
              <a:solidFill>
                <a:srgbClr val="FF9933"/>
              </a:solidFill>
              <a:latin typeface="Tahoma" pitchFamily="34" charset="0"/>
            </a:endParaRPr>
          </a:p>
        </p:txBody>
      </p:sp>
      <p:sp>
        <p:nvSpPr>
          <p:cNvPr id="90117" name="Rectangle 5"/>
          <p:cNvSpPr>
            <a:spLocks noChangeArrowheads="1"/>
          </p:cNvSpPr>
          <p:nvPr/>
        </p:nvSpPr>
        <p:spPr bwMode="auto">
          <a:xfrm>
            <a:off x="395288" y="3644900"/>
            <a:ext cx="7777162" cy="2879725"/>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None/>
            </a:pPr>
            <a:r>
              <a:rPr lang="zh-CN" altLang="en-US" sz="3200" b="1">
                <a:solidFill>
                  <a:srgbClr val="FF9933"/>
                </a:solidFill>
                <a:latin typeface="Tahoma" pitchFamily="34" charset="0"/>
              </a:rPr>
              <a:t>交通局规划处。</a:t>
            </a:r>
          </a:p>
          <a:p>
            <a:pPr marL="342900" indent="-342900" algn="l" eaLnBrk="0" hangingPunct="0">
              <a:lnSpc>
                <a:spcPct val="100000"/>
              </a:lnSpc>
              <a:buClr>
                <a:schemeClr val="accent1"/>
              </a:buClr>
              <a:buFont typeface="Wingdings" pitchFamily="2" charset="2"/>
              <a:buNone/>
            </a:pPr>
            <a:r>
              <a:rPr lang="en-US" altLang="zh-CN" sz="3200" b="1">
                <a:solidFill>
                  <a:srgbClr val="FF9933"/>
                </a:solidFill>
                <a:latin typeface="Tahoma" pitchFamily="34" charset="0"/>
              </a:rPr>
              <a:t>——</a:t>
            </a:r>
            <a:r>
              <a:rPr lang="zh-CN" altLang="en-US" sz="3200" b="1">
                <a:solidFill>
                  <a:srgbClr val="FF9933"/>
                </a:solidFill>
                <a:latin typeface="Tahoma" pitchFamily="34" charset="0"/>
              </a:rPr>
              <a:t>购置特殊车辆？什么类型？</a:t>
            </a:r>
          </a:p>
          <a:p>
            <a:pPr marL="342900" indent="-342900" algn="l" eaLnBrk="0" hangingPunct="0">
              <a:lnSpc>
                <a:spcPct val="100000"/>
              </a:lnSpc>
              <a:buClr>
                <a:schemeClr val="accent1"/>
              </a:buClr>
              <a:buFont typeface="Wingdings" pitchFamily="2" charset="2"/>
              <a:buNone/>
            </a:pPr>
            <a:r>
              <a:rPr lang="en-US" altLang="zh-CN" sz="3200" b="1">
                <a:solidFill>
                  <a:srgbClr val="FF9933"/>
                </a:solidFill>
                <a:latin typeface="Tahoma" pitchFamily="34" charset="0"/>
              </a:rPr>
              <a:t>——</a:t>
            </a:r>
            <a:r>
              <a:rPr lang="zh-CN" altLang="en-US" sz="3200" b="1">
                <a:solidFill>
                  <a:srgbClr val="FF9933"/>
                </a:solidFill>
                <a:latin typeface="Tahoma" pitchFamily="34" charset="0"/>
              </a:rPr>
              <a:t>改装？那些改装？</a:t>
            </a:r>
          </a:p>
          <a:p>
            <a:pPr marL="342900" indent="-342900" algn="l" eaLnBrk="0" hangingPunct="0">
              <a:lnSpc>
                <a:spcPct val="100000"/>
              </a:lnSpc>
              <a:buClr>
                <a:schemeClr val="accent1"/>
              </a:buClr>
              <a:buFont typeface="Wingdings" pitchFamily="2" charset="2"/>
              <a:buNone/>
            </a:pPr>
            <a:r>
              <a:rPr lang="en-US" altLang="zh-CN" sz="3200" b="1">
                <a:solidFill>
                  <a:srgbClr val="FF9933"/>
                </a:solidFill>
                <a:latin typeface="Tahoma" pitchFamily="34" charset="0"/>
              </a:rPr>
              <a:t>——</a:t>
            </a:r>
            <a:r>
              <a:rPr lang="zh-CN" altLang="en-US" sz="3200" b="1">
                <a:solidFill>
                  <a:srgbClr val="FF9933"/>
                </a:solidFill>
                <a:latin typeface="Tahoma" pitchFamily="34" charset="0"/>
              </a:rPr>
              <a:t>增加路线？哪些路线？</a:t>
            </a:r>
          </a:p>
          <a:p>
            <a:pPr marL="342900" indent="-342900" algn="l" eaLnBrk="0" hangingPunct="0">
              <a:lnSpc>
                <a:spcPct val="100000"/>
              </a:lnSpc>
              <a:buClr>
                <a:schemeClr val="accent1"/>
              </a:buClr>
              <a:buFont typeface="Wingdings" pitchFamily="2" charset="2"/>
              <a:buNone/>
            </a:pPr>
            <a:r>
              <a:rPr lang="en-US" altLang="zh-CN" sz="3200" b="1">
                <a:solidFill>
                  <a:srgbClr val="FF9933"/>
                </a:solidFill>
                <a:latin typeface="Tahoma" pitchFamily="34" charset="0"/>
              </a:rPr>
              <a:t>——</a:t>
            </a:r>
            <a:r>
              <a:rPr lang="zh-CN" altLang="en-US" sz="3200" b="1">
                <a:solidFill>
                  <a:srgbClr val="FF9933"/>
                </a:solidFill>
                <a:latin typeface="Tahoma" pitchFamily="34" charset="0"/>
              </a:rPr>
              <a:t>价格优惠？怎么优惠？</a:t>
            </a:r>
          </a:p>
          <a:p>
            <a:pPr marL="342900" indent="-342900" algn="l" eaLnBrk="0" hangingPunct="0">
              <a:lnSpc>
                <a:spcPct val="100000"/>
              </a:lnSpc>
              <a:buClr>
                <a:schemeClr val="accent1"/>
              </a:buClr>
              <a:buFont typeface="Wingdings" pitchFamily="2" charset="2"/>
              <a:buNone/>
            </a:pPr>
            <a:endParaRPr lang="zh-CN" altLang="en-US" sz="3200" b="1">
              <a:solidFill>
                <a:srgbClr val="FF9933"/>
              </a:solidFill>
              <a:latin typeface="Tahoma" pitchFamily="34" charset="0"/>
            </a:endParaRP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0115">
                                            <p:txEl>
                                              <p:pRg st="0" end="0"/>
                                            </p:txEl>
                                          </p:spTgt>
                                        </p:tgtEl>
                                        <p:attrNameLst>
                                          <p:attrName>style.visibility</p:attrName>
                                        </p:attrNameLst>
                                      </p:cBhvr>
                                      <p:to>
                                        <p:strVal val="visible"/>
                                      </p:to>
                                    </p:set>
                                    <p:anim calcmode="lin" valueType="num">
                                      <p:cBhvr additive="base">
                                        <p:cTn id="7" dur="500" fill="hold"/>
                                        <p:tgtEl>
                                          <p:spTgt spid="9011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011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90116"/>
                                        </p:tgtEl>
                                        <p:attrNameLst>
                                          <p:attrName>style.visibility</p:attrName>
                                        </p:attrNameLst>
                                      </p:cBhvr>
                                      <p:to>
                                        <p:strVal val="visible"/>
                                      </p:to>
                                    </p:set>
                                    <p:animEffect transition="in" filter="blinds(horizontal)">
                                      <p:cBhvr>
                                        <p:cTn id="13" dur="500"/>
                                        <p:tgtEl>
                                          <p:spTgt spid="90116"/>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90117"/>
                                        </p:tgtEl>
                                        <p:attrNameLst>
                                          <p:attrName>style.visibility</p:attrName>
                                        </p:attrNameLst>
                                      </p:cBhvr>
                                      <p:to>
                                        <p:strVal val="visible"/>
                                      </p:to>
                                    </p:set>
                                    <p:animEffect transition="in" filter="blinds(horizontal)">
                                      <p:cBhvr>
                                        <p:cTn id="18" dur="500"/>
                                        <p:tgtEl>
                                          <p:spTgt spid="90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115" grpId="0" build="p"/>
      <p:bldP spid="90116" grpId="0"/>
      <p:bldP spid="9011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title"/>
          </p:nvPr>
        </p:nvSpPr>
        <p:spPr>
          <a:noFill/>
          <a:ln/>
        </p:spPr>
        <p:txBody>
          <a:bodyPr/>
          <a:lstStyle/>
          <a:p>
            <a:endParaRPr lang="zh-CN" altLang="en-US" smtClean="0">
              <a:effectLst/>
            </a:endParaRPr>
          </a:p>
        </p:txBody>
      </p:sp>
      <p:sp>
        <p:nvSpPr>
          <p:cNvPr id="92163" name="Rectangle 3"/>
          <p:cNvSpPr>
            <a:spLocks noGrp="1" noChangeArrowheads="1"/>
          </p:cNvSpPr>
          <p:nvPr>
            <p:ph type="body" idx="1"/>
          </p:nvPr>
        </p:nvSpPr>
        <p:spPr>
          <a:xfrm>
            <a:off x="685800" y="1981200"/>
            <a:ext cx="7772400" cy="655638"/>
          </a:xfrm>
          <a:noFill/>
          <a:ln/>
        </p:spPr>
        <p:txBody>
          <a:bodyPr/>
          <a:lstStyle/>
          <a:p>
            <a:r>
              <a:rPr lang="en-US" altLang="zh-CN" b="1" smtClean="0">
                <a:solidFill>
                  <a:schemeClr val="bg1"/>
                </a:solidFill>
                <a:effectLst/>
              </a:rPr>
              <a:t>3</a:t>
            </a:r>
            <a:r>
              <a:rPr lang="zh-CN" altLang="en-US" b="1" smtClean="0">
                <a:solidFill>
                  <a:schemeClr val="bg1"/>
                </a:solidFill>
                <a:effectLst/>
              </a:rPr>
              <a:t>。概念以及运作定义</a:t>
            </a:r>
          </a:p>
        </p:txBody>
      </p:sp>
      <p:sp>
        <p:nvSpPr>
          <p:cNvPr id="92164" name="Rectangle 4"/>
          <p:cNvSpPr>
            <a:spLocks noChangeArrowheads="1"/>
          </p:cNvSpPr>
          <p:nvPr/>
        </p:nvSpPr>
        <p:spPr bwMode="auto">
          <a:xfrm>
            <a:off x="755650" y="3141663"/>
            <a:ext cx="3168650" cy="2808287"/>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None/>
            </a:pPr>
            <a:r>
              <a:rPr lang="en-US" altLang="zh-CN" sz="3200" b="1">
                <a:solidFill>
                  <a:schemeClr val="bg1"/>
                </a:solidFill>
                <a:latin typeface="Tahoma" pitchFamily="34" charset="0"/>
              </a:rPr>
              <a:t>—— </a:t>
            </a:r>
            <a:r>
              <a:rPr lang="zh-CN" altLang="en-US" sz="3200" b="1">
                <a:solidFill>
                  <a:schemeClr val="bg1"/>
                </a:solidFill>
                <a:latin typeface="Tahoma" pitchFamily="34" charset="0"/>
              </a:rPr>
              <a:t>老年人：</a:t>
            </a:r>
          </a:p>
          <a:p>
            <a:pPr marL="342900" indent="-342900" algn="l" eaLnBrk="0" hangingPunct="0">
              <a:lnSpc>
                <a:spcPct val="100000"/>
              </a:lnSpc>
              <a:buClr>
                <a:schemeClr val="accent1"/>
              </a:buClr>
              <a:buFont typeface="Wingdings" pitchFamily="2" charset="2"/>
              <a:buNone/>
            </a:pPr>
            <a:r>
              <a:rPr lang="en-US" altLang="zh-CN" sz="3200" b="1">
                <a:solidFill>
                  <a:schemeClr val="bg1"/>
                </a:solidFill>
                <a:latin typeface="Tahoma" pitchFamily="34" charset="0"/>
              </a:rPr>
              <a:t>——</a:t>
            </a:r>
            <a:r>
              <a:rPr lang="zh-CN" altLang="en-US" sz="3200" b="1">
                <a:solidFill>
                  <a:schemeClr val="bg1"/>
                </a:solidFill>
                <a:latin typeface="Tahoma" pitchFamily="34" charset="0"/>
              </a:rPr>
              <a:t>公共交通：</a:t>
            </a:r>
          </a:p>
          <a:p>
            <a:pPr marL="342900" indent="-342900" algn="l" eaLnBrk="0" hangingPunct="0">
              <a:lnSpc>
                <a:spcPct val="100000"/>
              </a:lnSpc>
              <a:buClr>
                <a:schemeClr val="accent1"/>
              </a:buClr>
              <a:buFont typeface="Wingdings" pitchFamily="2" charset="2"/>
              <a:buNone/>
            </a:pPr>
            <a:r>
              <a:rPr lang="en-US" altLang="zh-CN" sz="3200" b="1">
                <a:solidFill>
                  <a:schemeClr val="bg1"/>
                </a:solidFill>
                <a:latin typeface="Tahoma" pitchFamily="34" charset="0"/>
              </a:rPr>
              <a:t>——</a:t>
            </a:r>
            <a:r>
              <a:rPr lang="zh-CN" altLang="en-US" sz="3200" b="1">
                <a:solidFill>
                  <a:schemeClr val="bg1"/>
                </a:solidFill>
                <a:latin typeface="Tahoma" pitchFamily="34" charset="0"/>
              </a:rPr>
              <a:t>使用：</a:t>
            </a:r>
          </a:p>
          <a:p>
            <a:pPr marL="342900" indent="-342900" algn="l" eaLnBrk="0" hangingPunct="0">
              <a:lnSpc>
                <a:spcPct val="100000"/>
              </a:lnSpc>
              <a:buClr>
                <a:schemeClr val="accent1"/>
              </a:buClr>
              <a:buFont typeface="Wingdings" pitchFamily="2" charset="2"/>
              <a:buNone/>
            </a:pPr>
            <a:r>
              <a:rPr lang="en-US" altLang="zh-CN" sz="3200" b="1">
                <a:solidFill>
                  <a:schemeClr val="bg1"/>
                </a:solidFill>
                <a:latin typeface="Tahoma" pitchFamily="34" charset="0"/>
              </a:rPr>
              <a:t>——</a:t>
            </a:r>
            <a:r>
              <a:rPr lang="zh-CN" altLang="en-US" sz="3200" b="1">
                <a:solidFill>
                  <a:schemeClr val="bg1"/>
                </a:solidFill>
                <a:latin typeface="Tahoma" pitchFamily="34" charset="0"/>
              </a:rPr>
              <a:t>兴趣范围：</a:t>
            </a:r>
          </a:p>
          <a:p>
            <a:pPr marL="342900" indent="-342900" algn="l" eaLnBrk="0" hangingPunct="0">
              <a:lnSpc>
                <a:spcPct val="100000"/>
              </a:lnSpc>
              <a:buClr>
                <a:schemeClr val="accent1"/>
              </a:buClr>
              <a:buFont typeface="Wingdings" pitchFamily="2" charset="2"/>
              <a:buNone/>
            </a:pPr>
            <a:r>
              <a:rPr lang="en-US" altLang="zh-CN" sz="3200" b="1">
                <a:solidFill>
                  <a:schemeClr val="bg1"/>
                </a:solidFill>
                <a:latin typeface="Tahoma" pitchFamily="34" charset="0"/>
              </a:rPr>
              <a:t>——</a:t>
            </a:r>
            <a:r>
              <a:rPr lang="zh-CN" altLang="en-US" sz="3200" b="1">
                <a:solidFill>
                  <a:schemeClr val="bg1"/>
                </a:solidFill>
                <a:latin typeface="Tahoma" pitchFamily="34" charset="0"/>
              </a:rPr>
              <a:t>时间标准：</a:t>
            </a:r>
          </a:p>
          <a:p>
            <a:pPr marL="342900" indent="-342900" algn="l" eaLnBrk="0" hangingPunct="0">
              <a:lnSpc>
                <a:spcPct val="100000"/>
              </a:lnSpc>
              <a:buClr>
                <a:schemeClr val="accent1"/>
              </a:buClr>
              <a:buFont typeface="Wingdings" pitchFamily="2" charset="2"/>
              <a:buNone/>
            </a:pPr>
            <a:endParaRPr lang="zh-CN" altLang="en-US" sz="3200" b="1">
              <a:solidFill>
                <a:schemeClr val="bg1"/>
              </a:solidFill>
              <a:latin typeface="Tahoma" pitchFamily="34" charset="0"/>
            </a:endParaRPr>
          </a:p>
        </p:txBody>
      </p:sp>
      <p:sp>
        <p:nvSpPr>
          <p:cNvPr id="92165" name="Rectangle 5"/>
          <p:cNvSpPr>
            <a:spLocks noChangeArrowheads="1"/>
          </p:cNvSpPr>
          <p:nvPr/>
        </p:nvSpPr>
        <p:spPr bwMode="auto">
          <a:xfrm>
            <a:off x="4356100" y="3068638"/>
            <a:ext cx="4787900" cy="1944687"/>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None/>
            </a:pPr>
            <a:r>
              <a:rPr lang="en-US" altLang="zh-CN" sz="3200" b="1">
                <a:solidFill>
                  <a:schemeClr val="bg1"/>
                </a:solidFill>
                <a:latin typeface="Tahoma" pitchFamily="34" charset="0"/>
              </a:rPr>
              <a:t> </a:t>
            </a:r>
            <a:r>
              <a:rPr lang="en-US" altLang="zh-CN" sz="3200" b="1" u="sng">
                <a:solidFill>
                  <a:srgbClr val="FF9933"/>
                </a:solidFill>
                <a:latin typeface="Tahoma" pitchFamily="34" charset="0"/>
              </a:rPr>
              <a:t>65</a:t>
            </a:r>
            <a:r>
              <a:rPr lang="zh-CN" altLang="en-US" sz="3200" b="1" u="sng">
                <a:solidFill>
                  <a:srgbClr val="FF9933"/>
                </a:solidFill>
                <a:latin typeface="Tahoma" pitchFamily="34" charset="0"/>
              </a:rPr>
              <a:t>岁以上？</a:t>
            </a:r>
          </a:p>
          <a:p>
            <a:pPr marL="342900" indent="-342900" algn="l" eaLnBrk="0" hangingPunct="0">
              <a:lnSpc>
                <a:spcPct val="100000"/>
              </a:lnSpc>
              <a:buClr>
                <a:schemeClr val="accent1"/>
              </a:buClr>
              <a:buFont typeface="Wingdings" pitchFamily="2" charset="2"/>
              <a:buNone/>
            </a:pPr>
            <a:r>
              <a:rPr lang="zh-CN" altLang="en-US" sz="3200" b="1">
                <a:solidFill>
                  <a:schemeClr val="bg1"/>
                </a:solidFill>
                <a:latin typeface="Tahoma" pitchFamily="34" charset="0"/>
              </a:rPr>
              <a:t> </a:t>
            </a:r>
            <a:r>
              <a:rPr lang="zh-CN" altLang="en-US" sz="3200" b="1" u="sng">
                <a:solidFill>
                  <a:srgbClr val="FF9933"/>
                </a:solidFill>
                <a:latin typeface="Tahoma" pitchFamily="34" charset="0"/>
              </a:rPr>
              <a:t>公共汽车，火车，地铁？</a:t>
            </a:r>
          </a:p>
          <a:p>
            <a:pPr marL="342900" indent="-342900" algn="l" eaLnBrk="0" hangingPunct="0">
              <a:lnSpc>
                <a:spcPct val="100000"/>
              </a:lnSpc>
              <a:buClr>
                <a:schemeClr val="accent1"/>
              </a:buClr>
              <a:buFont typeface="Wingdings" pitchFamily="2" charset="2"/>
              <a:buNone/>
            </a:pPr>
            <a:r>
              <a:rPr lang="zh-CN" altLang="en-US" sz="3200" b="1">
                <a:solidFill>
                  <a:srgbClr val="FF9933"/>
                </a:solidFill>
                <a:latin typeface="Tahoma" pitchFamily="34" charset="0"/>
              </a:rPr>
              <a:t> </a:t>
            </a:r>
            <a:r>
              <a:rPr lang="zh-CN" altLang="en-US" sz="3200" b="1" u="sng">
                <a:solidFill>
                  <a:srgbClr val="FF9933"/>
                </a:solidFill>
                <a:latin typeface="Tahoma" pitchFamily="34" charset="0"/>
              </a:rPr>
              <a:t>所有老年人，还是？</a:t>
            </a:r>
          </a:p>
          <a:p>
            <a:pPr marL="342900" indent="-342900" algn="l" eaLnBrk="0" hangingPunct="0">
              <a:lnSpc>
                <a:spcPct val="100000"/>
              </a:lnSpc>
              <a:buClr>
                <a:schemeClr val="accent1"/>
              </a:buClr>
              <a:buFont typeface="Wingdings" pitchFamily="2" charset="2"/>
              <a:buNone/>
            </a:pPr>
            <a:r>
              <a:rPr lang="zh-CN" altLang="en-US" sz="3200" b="1" u="sng">
                <a:solidFill>
                  <a:srgbClr val="FF9933"/>
                </a:solidFill>
                <a:latin typeface="Tahoma" pitchFamily="34" charset="0"/>
              </a:rPr>
              <a:t>北京全市，还是主城区？</a:t>
            </a:r>
          </a:p>
          <a:p>
            <a:pPr marL="342900" indent="-342900" algn="l" eaLnBrk="0" hangingPunct="0">
              <a:lnSpc>
                <a:spcPct val="100000"/>
              </a:lnSpc>
              <a:buClr>
                <a:schemeClr val="accent1"/>
              </a:buClr>
              <a:buFont typeface="Wingdings" pitchFamily="2" charset="2"/>
              <a:buNone/>
            </a:pPr>
            <a:r>
              <a:rPr lang="zh-CN" altLang="en-US" sz="3200" b="1" u="sng">
                <a:solidFill>
                  <a:srgbClr val="FF9933"/>
                </a:solidFill>
                <a:latin typeface="Tahoma" pitchFamily="34" charset="0"/>
              </a:rPr>
              <a:t>现在的需求，春夏秋冬？</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92163">
                                            <p:txEl>
                                              <p:pRg st="0" end="0"/>
                                            </p:txEl>
                                          </p:spTgt>
                                        </p:tgtEl>
                                        <p:attrNameLst>
                                          <p:attrName>style.visibility</p:attrName>
                                        </p:attrNameLst>
                                      </p:cBhvr>
                                      <p:to>
                                        <p:strVal val="visible"/>
                                      </p:to>
                                    </p:set>
                                    <p:animEffect transition="in" filter="box(in)">
                                      <p:cBhvr>
                                        <p:cTn id="7" dur="500"/>
                                        <p:tgtEl>
                                          <p:spTgt spid="9216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92164"/>
                                        </p:tgtEl>
                                        <p:attrNameLst>
                                          <p:attrName>style.visibility</p:attrName>
                                        </p:attrNameLst>
                                      </p:cBhvr>
                                      <p:to>
                                        <p:strVal val="visible"/>
                                      </p:to>
                                    </p:set>
                                    <p:animEffect transition="in" filter="box(in)">
                                      <p:cBhvr>
                                        <p:cTn id="12" dur="500"/>
                                        <p:tgtEl>
                                          <p:spTgt spid="92164"/>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92165"/>
                                        </p:tgtEl>
                                        <p:attrNameLst>
                                          <p:attrName>style.visibility</p:attrName>
                                        </p:attrNameLst>
                                      </p:cBhvr>
                                      <p:to>
                                        <p:strVal val="visible"/>
                                      </p:to>
                                    </p:set>
                                    <p:animEffect transition="in" filter="box(in)">
                                      <p:cBhvr>
                                        <p:cTn id="17" dur="500"/>
                                        <p:tgtEl>
                                          <p:spTgt spid="921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63" grpId="0" build="p"/>
      <p:bldP spid="92164" grpId="0"/>
      <p:bldP spid="9216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ChangeArrowheads="1"/>
          </p:cNvSpPr>
          <p:nvPr>
            <p:ph type="title"/>
          </p:nvPr>
        </p:nvSpPr>
        <p:spPr>
          <a:noFill/>
          <a:ln/>
        </p:spPr>
        <p:txBody>
          <a:bodyPr/>
          <a:lstStyle/>
          <a:p>
            <a:endParaRPr lang="zh-CN" altLang="en-US" smtClean="0">
              <a:effectLst/>
            </a:endParaRPr>
          </a:p>
        </p:txBody>
      </p:sp>
      <p:sp>
        <p:nvSpPr>
          <p:cNvPr id="93188" name="Rectangle 4"/>
          <p:cNvSpPr>
            <a:spLocks noChangeArrowheads="1"/>
          </p:cNvSpPr>
          <p:nvPr/>
        </p:nvSpPr>
        <p:spPr bwMode="auto">
          <a:xfrm>
            <a:off x="684213" y="1628775"/>
            <a:ext cx="6048375" cy="647700"/>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None/>
            </a:pPr>
            <a:r>
              <a:rPr lang="en-US" altLang="zh-CN" sz="3200" b="1">
                <a:solidFill>
                  <a:schemeClr val="bg1"/>
                </a:solidFill>
                <a:latin typeface="Tahoma" pitchFamily="34" charset="0"/>
              </a:rPr>
              <a:t>4. </a:t>
            </a:r>
            <a:r>
              <a:rPr lang="zh-CN" altLang="en-US" sz="3200" b="1">
                <a:solidFill>
                  <a:schemeClr val="bg1"/>
                </a:solidFill>
                <a:latin typeface="Tahoma" pitchFamily="34" charset="0"/>
              </a:rPr>
              <a:t>调查内容</a:t>
            </a:r>
          </a:p>
          <a:p>
            <a:pPr marL="342900" indent="-342900" algn="l" eaLnBrk="0" hangingPunct="0">
              <a:lnSpc>
                <a:spcPct val="100000"/>
              </a:lnSpc>
              <a:buClr>
                <a:schemeClr val="accent1"/>
              </a:buClr>
              <a:buFont typeface="Wingdings" pitchFamily="2" charset="2"/>
              <a:buNone/>
            </a:pPr>
            <a:endParaRPr lang="zh-CN" altLang="en-US" sz="3200" b="1">
              <a:solidFill>
                <a:schemeClr val="bg1"/>
              </a:solidFill>
              <a:latin typeface="Tahoma" pitchFamily="34" charset="0"/>
            </a:endParaRPr>
          </a:p>
        </p:txBody>
      </p:sp>
      <p:sp>
        <p:nvSpPr>
          <p:cNvPr id="93189" name="Rectangle 5"/>
          <p:cNvSpPr>
            <a:spLocks noChangeArrowheads="1"/>
          </p:cNvSpPr>
          <p:nvPr/>
        </p:nvSpPr>
        <p:spPr bwMode="auto">
          <a:xfrm>
            <a:off x="755650" y="2349500"/>
            <a:ext cx="8137525" cy="1081088"/>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基本信息：年龄、性别、残疾、收入、地理位置 </a:t>
            </a:r>
          </a:p>
          <a:p>
            <a:pPr marL="342900" indent="-342900" algn="l" eaLnBrk="0" hangingPunct="0">
              <a:lnSpc>
                <a:spcPct val="100000"/>
              </a:lnSpc>
              <a:buClr>
                <a:schemeClr val="accent1"/>
              </a:buClr>
              <a:buFont typeface="Wingdings" pitchFamily="2" charset="2"/>
              <a:buNone/>
            </a:pPr>
            <a:endParaRPr lang="zh-CN" altLang="en-US" sz="3200" b="1">
              <a:solidFill>
                <a:schemeClr val="bg1"/>
              </a:solidFill>
              <a:latin typeface="Tahoma" pitchFamily="34" charset="0"/>
            </a:endParaRPr>
          </a:p>
        </p:txBody>
      </p:sp>
      <p:sp>
        <p:nvSpPr>
          <p:cNvPr id="93190" name="Rectangle 6"/>
          <p:cNvSpPr>
            <a:spLocks noChangeArrowheads="1"/>
          </p:cNvSpPr>
          <p:nvPr/>
        </p:nvSpPr>
        <p:spPr bwMode="auto">
          <a:xfrm>
            <a:off x="755650" y="3429000"/>
            <a:ext cx="8137525" cy="1081088"/>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交通需求信息：出行次数、出行频率、交通工具、遇到的问题 </a:t>
            </a:r>
          </a:p>
          <a:p>
            <a:pPr marL="342900" indent="-342900" algn="l" eaLnBrk="0" hangingPunct="0">
              <a:lnSpc>
                <a:spcPct val="100000"/>
              </a:lnSpc>
              <a:buClr>
                <a:schemeClr val="accent1"/>
              </a:buClr>
              <a:buFont typeface="Wingdings" pitchFamily="2" charset="2"/>
              <a:buNone/>
            </a:pPr>
            <a:endParaRPr lang="zh-CN" altLang="en-US" sz="3200" b="1">
              <a:solidFill>
                <a:schemeClr val="bg1"/>
              </a:solidFill>
              <a:latin typeface="Tahoma" pitchFamily="34" charset="0"/>
            </a:endParaRPr>
          </a:p>
        </p:txBody>
      </p:sp>
      <p:sp>
        <p:nvSpPr>
          <p:cNvPr id="93191" name="Rectangle 7"/>
          <p:cNvSpPr>
            <a:spLocks noChangeArrowheads="1"/>
          </p:cNvSpPr>
          <p:nvPr/>
        </p:nvSpPr>
        <p:spPr bwMode="auto">
          <a:xfrm>
            <a:off x="755650" y="4652963"/>
            <a:ext cx="8137525" cy="647700"/>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出行特点：干什么、目的地、需要的帮助 </a:t>
            </a:r>
          </a:p>
          <a:p>
            <a:pPr marL="342900" indent="-342900" algn="l" eaLnBrk="0" hangingPunct="0">
              <a:lnSpc>
                <a:spcPct val="100000"/>
              </a:lnSpc>
              <a:buClr>
                <a:schemeClr val="accent1"/>
              </a:buClr>
              <a:buFont typeface="Wingdings" pitchFamily="2" charset="2"/>
              <a:buNone/>
            </a:pPr>
            <a:endParaRPr lang="zh-CN" altLang="en-US" sz="3200" b="1">
              <a:solidFill>
                <a:schemeClr val="bg1"/>
              </a:solidFill>
              <a:latin typeface="Tahoma" pitchFamily="34" charset="0"/>
            </a:endParaRPr>
          </a:p>
        </p:txBody>
      </p:sp>
      <p:sp>
        <p:nvSpPr>
          <p:cNvPr id="93192" name="Rectangle 8"/>
          <p:cNvSpPr>
            <a:spLocks noChangeArrowheads="1"/>
          </p:cNvSpPr>
          <p:nvPr/>
        </p:nvSpPr>
        <p:spPr bwMode="auto">
          <a:xfrm>
            <a:off x="755650" y="5373688"/>
            <a:ext cx="8137525" cy="1081087"/>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 交通模式： 是否有自己的车、费用、哪些需要改善，什么可以促进使用公共汽车 </a:t>
            </a:r>
          </a:p>
          <a:p>
            <a:pPr marL="342900" indent="-342900" algn="l" eaLnBrk="0" hangingPunct="0">
              <a:lnSpc>
                <a:spcPct val="100000"/>
              </a:lnSpc>
              <a:buClr>
                <a:schemeClr val="accent1"/>
              </a:buClr>
              <a:buFont typeface="Wingdings" pitchFamily="2" charset="2"/>
              <a:buNone/>
            </a:pPr>
            <a:endParaRPr lang="zh-CN" altLang="en-US" sz="3200" b="1">
              <a:solidFill>
                <a:schemeClr val="bg1"/>
              </a:solidFill>
              <a:latin typeface="Tahoma" pitchFamily="34" charset="0"/>
            </a:endParaRP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93189"/>
                                        </p:tgtEl>
                                        <p:attrNameLst>
                                          <p:attrName>style.visibility</p:attrName>
                                        </p:attrNameLst>
                                      </p:cBhvr>
                                      <p:to>
                                        <p:strVal val="visible"/>
                                      </p:to>
                                    </p:set>
                                    <p:animEffect transition="in" filter="box(in)">
                                      <p:cBhvr>
                                        <p:cTn id="7" dur="500"/>
                                        <p:tgtEl>
                                          <p:spTgt spid="93189"/>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93190"/>
                                        </p:tgtEl>
                                        <p:attrNameLst>
                                          <p:attrName>style.visibility</p:attrName>
                                        </p:attrNameLst>
                                      </p:cBhvr>
                                      <p:to>
                                        <p:strVal val="visible"/>
                                      </p:to>
                                    </p:set>
                                    <p:animEffect transition="in" filter="box(in)">
                                      <p:cBhvr>
                                        <p:cTn id="12" dur="500"/>
                                        <p:tgtEl>
                                          <p:spTgt spid="9319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3191"/>
                                        </p:tgtEl>
                                        <p:attrNameLst>
                                          <p:attrName>style.visibility</p:attrName>
                                        </p:attrNameLst>
                                      </p:cBhvr>
                                      <p:to>
                                        <p:strVal val="visible"/>
                                      </p:to>
                                    </p:set>
                                    <p:animEffect transition="in" filter="blinds(horizontal)">
                                      <p:cBhvr>
                                        <p:cTn id="17" dur="500"/>
                                        <p:tgtEl>
                                          <p:spTgt spid="9319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3192"/>
                                        </p:tgtEl>
                                        <p:attrNameLst>
                                          <p:attrName>style.visibility</p:attrName>
                                        </p:attrNameLst>
                                      </p:cBhvr>
                                      <p:to>
                                        <p:strVal val="visible"/>
                                      </p:to>
                                    </p:set>
                                    <p:animEffect transition="in" filter="blinds(horizontal)">
                                      <p:cBhvr>
                                        <p:cTn id="22" dur="500"/>
                                        <p:tgtEl>
                                          <p:spTgt spid="931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189" grpId="0"/>
      <p:bldP spid="93190" grpId="0"/>
      <p:bldP spid="93191" grpId="0"/>
      <p:bldP spid="9319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p:nvPr>
        </p:nvSpPr>
        <p:spPr>
          <a:noFill/>
          <a:ln/>
        </p:spPr>
        <p:txBody>
          <a:bodyPr/>
          <a:lstStyle/>
          <a:p>
            <a:endParaRPr lang="zh-CN" altLang="en-US" smtClean="0">
              <a:effectLst/>
            </a:endParaRPr>
          </a:p>
        </p:txBody>
      </p:sp>
      <p:sp>
        <p:nvSpPr>
          <p:cNvPr id="94211" name="Rectangle 3"/>
          <p:cNvSpPr>
            <a:spLocks noGrp="1" noChangeArrowheads="1"/>
          </p:cNvSpPr>
          <p:nvPr>
            <p:ph type="body" idx="1"/>
          </p:nvPr>
        </p:nvSpPr>
        <p:spPr>
          <a:xfrm>
            <a:off x="685800" y="1981200"/>
            <a:ext cx="7772400" cy="584200"/>
          </a:xfrm>
          <a:noFill/>
          <a:ln/>
        </p:spPr>
        <p:txBody>
          <a:bodyPr/>
          <a:lstStyle/>
          <a:p>
            <a:r>
              <a:rPr lang="en-US" altLang="zh-CN" b="1" smtClean="0">
                <a:solidFill>
                  <a:schemeClr val="bg1"/>
                </a:solidFill>
                <a:effectLst/>
              </a:rPr>
              <a:t>5</a:t>
            </a:r>
            <a:r>
              <a:rPr lang="zh-CN" altLang="en-US" b="1" smtClean="0">
                <a:solidFill>
                  <a:schemeClr val="bg1"/>
                </a:solidFill>
                <a:effectLst/>
              </a:rPr>
              <a:t>。分析方案，结果形式</a:t>
            </a:r>
          </a:p>
        </p:txBody>
      </p:sp>
      <p:sp>
        <p:nvSpPr>
          <p:cNvPr id="94212" name="Rectangle 4"/>
          <p:cNvSpPr>
            <a:spLocks noChangeArrowheads="1"/>
          </p:cNvSpPr>
          <p:nvPr/>
        </p:nvSpPr>
        <p:spPr bwMode="auto">
          <a:xfrm>
            <a:off x="611188" y="3284538"/>
            <a:ext cx="7845425" cy="2952750"/>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报告： 家庭收入，残疾情况，家庭构成</a:t>
            </a:r>
          </a:p>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报告： 出行次数，出行时间。。</a:t>
            </a:r>
          </a:p>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报告： 使用公共交通存在的困难，排序。</a:t>
            </a:r>
          </a:p>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报告： 。。。。</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94212"/>
                                        </p:tgtEl>
                                        <p:attrNameLst>
                                          <p:attrName>style.visibility</p:attrName>
                                        </p:attrNameLst>
                                      </p:cBhvr>
                                      <p:to>
                                        <p:strVal val="visible"/>
                                      </p:to>
                                    </p:set>
                                    <p:animEffect transition="in" filter="diamond(in)">
                                      <p:cBhvr>
                                        <p:cTn id="7" dur="2000"/>
                                        <p:tgtEl>
                                          <p:spTgt spid="942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2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6" name="Rectangle 26"/>
          <p:cNvSpPr>
            <a:spLocks noGrp="1" noChangeArrowheads="1"/>
          </p:cNvSpPr>
          <p:nvPr>
            <p:ph type="title"/>
          </p:nvPr>
        </p:nvSpPr>
        <p:spPr/>
        <p:txBody>
          <a:bodyPr/>
          <a:lstStyle/>
          <a:p>
            <a:pPr eaLnBrk="1" hangingPunct="1">
              <a:defRPr/>
            </a:pPr>
            <a:r>
              <a:rPr lang="zh-CN" altLang="en-US" smtClean="0">
                <a:solidFill>
                  <a:schemeClr val="folHlink"/>
                </a:solidFill>
              </a:rPr>
              <a:t>两家预测结果</a:t>
            </a:r>
          </a:p>
        </p:txBody>
      </p:sp>
      <p:graphicFrame>
        <p:nvGraphicFramePr>
          <p:cNvPr id="675912" name="Group 72"/>
          <p:cNvGraphicFramePr>
            <a:graphicFrameLocks noGrp="1"/>
          </p:cNvGraphicFramePr>
          <p:nvPr>
            <p:ph idx="1"/>
          </p:nvPr>
        </p:nvGraphicFramePr>
        <p:xfrm>
          <a:off x="685800" y="1981200"/>
          <a:ext cx="7772400" cy="4558349"/>
        </p:xfrm>
        <a:graphic>
          <a:graphicData uri="http://schemas.openxmlformats.org/drawingml/2006/table">
            <a:tbl>
              <a:tblPr/>
              <a:tblGrid>
                <a:gridCol w="3886200"/>
                <a:gridCol w="3886200"/>
              </a:tblGrid>
              <a:tr h="822325">
                <a:tc>
                  <a:txBody>
                    <a:bodyPr/>
                    <a:lstStyle/>
                    <a:p>
                      <a:pPr marL="0" marR="0" lvl="0" indent="0" algn="l"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endParaRPr kumimoji="1" lang="zh-CN" altLang="zh-CN" sz="2800" b="0" i="0" u="none" strike="noStrike" cap="none" normalizeH="0" baseline="0" smtClean="0">
                        <a:ln>
                          <a:noFill/>
                        </a:ln>
                        <a:solidFill>
                          <a:schemeClr val="tx1"/>
                        </a:solidFill>
                        <a:effectLst>
                          <a:outerShdw blurRad="38100" dist="38100" dir="2700000" algn="tl">
                            <a:srgbClr val="000000"/>
                          </a:outerShdw>
                        </a:effectLst>
                        <a:latin typeface="Tahoma"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28575" cap="flat" cmpd="sng" algn="ctr">
                      <a:solidFill>
                        <a:srgbClr val="3333FF"/>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chemeClr val="bg2"/>
                          </a:solidFill>
                          <a:effectLst>
                            <a:outerShdw blurRad="38100" dist="38100" dir="2700000" algn="tl">
                              <a:srgbClr val="000000"/>
                            </a:outerShdw>
                          </a:effectLst>
                          <a:latin typeface="Tahoma" pitchFamily="34" charset="0"/>
                          <a:ea typeface="宋体" pitchFamily="2" charset="-122"/>
                        </a:rPr>
                        <a:t>Roosevelt</a:t>
                      </a:r>
                      <a:r>
                        <a:rPr kumimoji="1" lang="zh-CN" altLang="en-US" sz="2800" b="0" i="0" u="none" strike="noStrike" cap="none" normalizeH="0" baseline="0" smtClean="0">
                          <a:ln>
                            <a:noFill/>
                          </a:ln>
                          <a:solidFill>
                            <a:schemeClr val="bg2"/>
                          </a:solidFill>
                          <a:effectLst>
                            <a:outerShdw blurRad="38100" dist="38100" dir="2700000" algn="tl">
                              <a:srgbClr val="000000"/>
                            </a:outerShdw>
                          </a:effectLst>
                          <a:latin typeface="Tahoma" pitchFamily="34" charset="0"/>
                          <a:ea typeface="宋体" pitchFamily="2" charset="-122"/>
                        </a:rPr>
                        <a:t>得票率</a:t>
                      </a:r>
                    </a:p>
                  </a:txBody>
                  <a:tcPr horzOverflow="overflow">
                    <a:lnL w="28575" cap="flat" cmpd="sng" algn="ctr">
                      <a:solidFill>
                        <a:srgbClr val="3333FF"/>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solidFill>
                      <a:srgbClr val="FFFFCC"/>
                    </a:solidFill>
                  </a:tcPr>
                </a:tc>
              </a:tr>
              <a:tr h="823913">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chemeClr val="bg1"/>
                          </a:solidFill>
                          <a:effectLst>
                            <a:outerShdw blurRad="38100" dist="38100" dir="2700000" algn="tl">
                              <a:srgbClr val="000000"/>
                            </a:outerShdw>
                          </a:effectLst>
                          <a:latin typeface="Tahoma" pitchFamily="34" charset="0"/>
                          <a:ea typeface="宋体" pitchFamily="2" charset="-122"/>
                        </a:rPr>
                        <a:t>Literary</a:t>
                      </a:r>
                      <a:r>
                        <a:rPr kumimoji="1" lang="en-US" altLang="zh-CN" sz="2800" b="0" i="0" u="none" strike="noStrike" cap="none" normalizeH="0" baseline="0" smtClean="0">
                          <a:ln>
                            <a:noFill/>
                          </a:ln>
                          <a:solidFill>
                            <a:schemeClr val="tx1"/>
                          </a:solidFill>
                          <a:effectLst>
                            <a:outerShdw blurRad="38100" dist="38100" dir="2700000" algn="tl">
                              <a:srgbClr val="000000"/>
                            </a:outerShdw>
                          </a:effectLst>
                          <a:latin typeface="Tahoma" pitchFamily="34" charset="0"/>
                          <a:ea typeface="宋体" pitchFamily="2" charset="-122"/>
                        </a:rPr>
                        <a:t> </a:t>
                      </a:r>
                      <a:r>
                        <a:rPr kumimoji="1" lang="en-US" altLang="zh-CN" sz="2800" b="0" i="0" u="none" strike="noStrike" cap="none" normalizeH="0" baseline="0" smtClean="0">
                          <a:ln>
                            <a:noFill/>
                          </a:ln>
                          <a:solidFill>
                            <a:schemeClr val="bg1"/>
                          </a:solidFill>
                          <a:effectLst>
                            <a:outerShdw blurRad="38100" dist="38100" dir="2700000" algn="tl">
                              <a:srgbClr val="000000"/>
                            </a:outerShdw>
                          </a:effectLst>
                          <a:latin typeface="Tahoma" pitchFamily="34" charset="0"/>
                          <a:ea typeface="宋体" pitchFamily="2" charset="-122"/>
                        </a:rPr>
                        <a:t>Digest</a:t>
                      </a:r>
                      <a:r>
                        <a:rPr kumimoji="1" lang="zh-CN" altLang="en-US" sz="2800" b="0" i="0" u="none" strike="noStrike" cap="none" normalizeH="0" baseline="0" smtClean="0">
                          <a:ln>
                            <a:noFill/>
                          </a:ln>
                          <a:solidFill>
                            <a:schemeClr val="bg1"/>
                          </a:solidFill>
                          <a:effectLst>
                            <a:outerShdw blurRad="38100" dist="38100" dir="2700000" algn="tl">
                              <a:srgbClr val="000000"/>
                            </a:outerShdw>
                          </a:effectLst>
                          <a:latin typeface="Tahoma" pitchFamily="34" charset="0"/>
                          <a:ea typeface="宋体" pitchFamily="2" charset="-122"/>
                        </a:rPr>
                        <a:t>预测</a:t>
                      </a:r>
                    </a:p>
                  </a:txBody>
                  <a:tcPr horzOverflow="overflow">
                    <a:lnL w="28575" cap="flat" cmpd="sng" algn="ctr">
                      <a:solidFill>
                        <a:schemeClr val="tx1"/>
                      </a:solidFill>
                      <a:prstDash val="solid"/>
                      <a:round/>
                      <a:headEnd type="none" w="med" len="med"/>
                      <a:tailEnd type="none" w="med" len="med"/>
                    </a:lnL>
                    <a:lnR w="28575" cap="flat" cmpd="sng" algn="ctr">
                      <a:solidFill>
                        <a:srgbClr val="3333FF"/>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chemeClr val="bg1"/>
                          </a:solidFill>
                          <a:effectLst>
                            <a:outerShdw blurRad="38100" dist="38100" dir="2700000" algn="tl">
                              <a:srgbClr val="000000"/>
                            </a:outerShdw>
                          </a:effectLst>
                          <a:latin typeface="Tahoma" pitchFamily="34" charset="0"/>
                          <a:ea typeface="宋体" pitchFamily="2" charset="-122"/>
                        </a:rPr>
                        <a:t>43</a:t>
                      </a:r>
                      <a:r>
                        <a:rPr kumimoji="1" lang="zh-CN" altLang="en-US" sz="2800" b="0" i="0" u="none" strike="noStrike" cap="none" normalizeH="0" baseline="0" smtClean="0">
                          <a:ln>
                            <a:noFill/>
                          </a:ln>
                          <a:solidFill>
                            <a:schemeClr val="bg1"/>
                          </a:solidFill>
                          <a:effectLst>
                            <a:outerShdw blurRad="38100" dist="38100" dir="2700000" algn="tl">
                              <a:srgbClr val="000000"/>
                            </a:outerShdw>
                          </a:effectLst>
                          <a:latin typeface="Tahoma" pitchFamily="34" charset="0"/>
                          <a:ea typeface="宋体" pitchFamily="2" charset="-122"/>
                        </a:rPr>
                        <a:t>％</a:t>
                      </a:r>
                    </a:p>
                  </a:txBody>
                  <a:tcPr horzOverflow="overflow">
                    <a:lnL w="28575" cap="flat" cmpd="sng" algn="ctr">
                      <a:solidFill>
                        <a:srgbClr val="3333FF"/>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solidFill>
                      <a:srgbClr val="FFFFCC"/>
                    </a:solidFill>
                  </a:tcPr>
                </a:tc>
              </a:tr>
              <a:tr h="822325">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FF9933"/>
                          </a:solidFill>
                          <a:effectLst>
                            <a:outerShdw blurRad="38100" dist="38100" dir="2700000" algn="tl">
                              <a:srgbClr val="000000"/>
                            </a:outerShdw>
                          </a:effectLst>
                          <a:latin typeface="Tahoma" pitchFamily="34" charset="0"/>
                          <a:ea typeface="宋体" pitchFamily="2" charset="-122"/>
                        </a:rPr>
                        <a:t>Gallup </a:t>
                      </a:r>
                      <a:r>
                        <a:rPr kumimoji="1" lang="zh-CN" altLang="en-US" sz="2800" b="0" i="0" u="none" strike="noStrike" cap="none" normalizeH="0" baseline="0" smtClean="0">
                          <a:ln>
                            <a:noFill/>
                          </a:ln>
                          <a:solidFill>
                            <a:srgbClr val="FF9933"/>
                          </a:solidFill>
                          <a:effectLst>
                            <a:outerShdw blurRad="38100" dist="38100" dir="2700000" algn="tl">
                              <a:srgbClr val="000000"/>
                            </a:outerShdw>
                          </a:effectLst>
                          <a:latin typeface="Tahoma" pitchFamily="34" charset="0"/>
                          <a:ea typeface="宋体" pitchFamily="2" charset="-122"/>
                        </a:rPr>
                        <a:t>预测</a:t>
                      </a:r>
                      <a:r>
                        <a:rPr kumimoji="1" lang="en-US" altLang="zh-CN" sz="2800" b="0" i="0" u="none" strike="noStrike" cap="none" normalizeH="0" baseline="0" smtClean="0">
                          <a:ln>
                            <a:noFill/>
                          </a:ln>
                          <a:solidFill>
                            <a:srgbClr val="FF9933"/>
                          </a:solidFill>
                          <a:effectLst>
                            <a:outerShdw blurRad="38100" dist="38100" dir="2700000" algn="tl">
                              <a:srgbClr val="000000"/>
                            </a:outerShdw>
                          </a:effectLst>
                          <a:latin typeface="Tahoma" pitchFamily="34" charset="0"/>
                          <a:ea typeface="宋体" pitchFamily="2" charset="-122"/>
                        </a:rPr>
                        <a:t>Digest</a:t>
                      </a:r>
                    </a:p>
                  </a:txBody>
                  <a:tcPr horzOverflow="overflow">
                    <a:lnL w="28575" cap="flat" cmpd="sng" algn="ctr">
                      <a:solidFill>
                        <a:schemeClr val="tx1"/>
                      </a:solidFill>
                      <a:prstDash val="solid"/>
                      <a:round/>
                      <a:headEnd type="none" w="med" len="med"/>
                      <a:tailEnd type="none" w="med" len="med"/>
                    </a:lnL>
                    <a:lnR w="28575" cap="flat" cmpd="sng" algn="ctr">
                      <a:solidFill>
                        <a:srgbClr val="3333FF"/>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FF9933"/>
                          </a:solidFill>
                          <a:effectLst>
                            <a:outerShdw blurRad="38100" dist="38100" dir="2700000" algn="tl">
                              <a:srgbClr val="000000"/>
                            </a:outerShdw>
                          </a:effectLst>
                          <a:latin typeface="Tahoma" pitchFamily="34" charset="0"/>
                          <a:ea typeface="宋体" pitchFamily="2" charset="-122"/>
                        </a:rPr>
                        <a:t>44</a:t>
                      </a:r>
                      <a:r>
                        <a:rPr kumimoji="1" lang="zh-CN" altLang="en-US" sz="2800" b="0" i="0" u="none" strike="noStrike" cap="none" normalizeH="0" baseline="0" smtClean="0">
                          <a:ln>
                            <a:noFill/>
                          </a:ln>
                          <a:solidFill>
                            <a:srgbClr val="FF9933"/>
                          </a:solidFill>
                          <a:effectLst>
                            <a:outerShdw blurRad="38100" dist="38100" dir="2700000" algn="tl">
                              <a:srgbClr val="000000"/>
                            </a:outerShdw>
                          </a:effectLst>
                          <a:latin typeface="Tahoma" pitchFamily="34" charset="0"/>
                          <a:ea typeface="宋体" pitchFamily="2" charset="-122"/>
                        </a:rPr>
                        <a:t>％</a:t>
                      </a:r>
                    </a:p>
                  </a:txBody>
                  <a:tcPr horzOverflow="overflow">
                    <a:lnL w="28575" cap="flat" cmpd="sng" algn="ctr">
                      <a:solidFill>
                        <a:srgbClr val="3333FF"/>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solidFill>
                      <a:srgbClr val="FFFFCC"/>
                    </a:solidFill>
                  </a:tcPr>
                </a:tc>
              </a:tr>
              <a:tr h="823913">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FF3300"/>
                          </a:solidFill>
                          <a:effectLst>
                            <a:outerShdw blurRad="38100" dist="38100" dir="2700000" algn="tl">
                              <a:srgbClr val="000000"/>
                            </a:outerShdw>
                          </a:effectLst>
                          <a:latin typeface="Tahoma" pitchFamily="34" charset="0"/>
                          <a:ea typeface="宋体" pitchFamily="2" charset="-122"/>
                        </a:rPr>
                        <a:t>Gallup</a:t>
                      </a:r>
                      <a:r>
                        <a:rPr kumimoji="1" lang="zh-CN" altLang="en-US" sz="2800" b="0" i="0" u="none" strike="noStrike" cap="none" normalizeH="0" baseline="0" smtClean="0">
                          <a:ln>
                            <a:noFill/>
                          </a:ln>
                          <a:solidFill>
                            <a:srgbClr val="FF3300"/>
                          </a:solidFill>
                          <a:effectLst>
                            <a:outerShdw blurRad="38100" dist="38100" dir="2700000" algn="tl">
                              <a:srgbClr val="000000"/>
                            </a:outerShdw>
                          </a:effectLst>
                          <a:latin typeface="Tahoma" pitchFamily="34" charset="0"/>
                          <a:ea typeface="宋体" pitchFamily="2" charset="-122"/>
                        </a:rPr>
                        <a:t>预测</a:t>
                      </a:r>
                    </a:p>
                  </a:txBody>
                  <a:tcPr horzOverflow="overflow">
                    <a:lnL w="28575" cap="flat" cmpd="sng" algn="ctr">
                      <a:solidFill>
                        <a:schemeClr val="tx1"/>
                      </a:solidFill>
                      <a:prstDash val="solid"/>
                      <a:round/>
                      <a:headEnd type="none" w="med" len="med"/>
                      <a:tailEnd type="none" w="med" len="med"/>
                    </a:lnL>
                    <a:lnR w="28575" cap="flat" cmpd="sng" algn="ctr">
                      <a:solidFill>
                        <a:srgbClr val="3333FF"/>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FF3300"/>
                          </a:solidFill>
                          <a:effectLst>
                            <a:outerShdw blurRad="38100" dist="38100" dir="2700000" algn="tl">
                              <a:srgbClr val="000000"/>
                            </a:outerShdw>
                          </a:effectLst>
                          <a:latin typeface="Tahoma" pitchFamily="34" charset="0"/>
                          <a:ea typeface="宋体" pitchFamily="2" charset="-122"/>
                        </a:rPr>
                        <a:t>56</a:t>
                      </a:r>
                      <a:r>
                        <a:rPr kumimoji="1" lang="zh-CN" altLang="en-US" sz="2800" b="0" i="0" u="none" strike="noStrike" cap="none" normalizeH="0" baseline="0" smtClean="0">
                          <a:ln>
                            <a:noFill/>
                          </a:ln>
                          <a:solidFill>
                            <a:srgbClr val="FF3300"/>
                          </a:solidFill>
                          <a:effectLst>
                            <a:outerShdw blurRad="38100" dist="38100" dir="2700000" algn="tl">
                              <a:srgbClr val="000000"/>
                            </a:outerShdw>
                          </a:effectLst>
                          <a:latin typeface="Tahoma" pitchFamily="34" charset="0"/>
                          <a:ea typeface="宋体" pitchFamily="2" charset="-122"/>
                        </a:rPr>
                        <a:t>％</a:t>
                      </a:r>
                    </a:p>
                  </a:txBody>
                  <a:tcPr horzOverflow="overflow">
                    <a:lnL w="28575" cap="flat" cmpd="sng" algn="ctr">
                      <a:solidFill>
                        <a:srgbClr val="3333FF"/>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solidFill>
                      <a:srgbClr val="FFFFCC"/>
                    </a:solidFill>
                  </a:tcPr>
                </a:tc>
              </a:tr>
              <a:tr h="747713">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zh-CN" altLang="en-US" sz="2800" b="1" i="0" u="none" strike="noStrike" cap="none" normalizeH="0" baseline="0" smtClean="0">
                          <a:ln>
                            <a:noFill/>
                          </a:ln>
                          <a:solidFill>
                            <a:schemeClr val="bg2"/>
                          </a:solidFill>
                          <a:effectLst>
                            <a:outerShdw blurRad="38100" dist="38100" dir="2700000" algn="tl">
                              <a:srgbClr val="000000"/>
                            </a:outerShdw>
                          </a:effectLst>
                          <a:latin typeface="Tahoma" pitchFamily="34" charset="0"/>
                          <a:ea typeface="宋体" pitchFamily="2" charset="-122"/>
                        </a:rPr>
                        <a:t>真实结果</a:t>
                      </a:r>
                    </a:p>
                  </a:txBody>
                  <a:tcPr horzOverflow="overflow">
                    <a:lnL w="28575" cap="flat" cmpd="sng" algn="ctr">
                      <a:solidFill>
                        <a:schemeClr val="tx1"/>
                      </a:solidFill>
                      <a:prstDash val="solid"/>
                      <a:round/>
                      <a:headEnd type="none" w="med" len="med"/>
                      <a:tailEnd type="none" w="med" len="med"/>
                    </a:lnL>
                    <a:lnR w="28575" cap="flat" cmpd="sng" algn="ctr">
                      <a:solidFill>
                        <a:srgbClr val="3333FF"/>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1" i="0" u="none" strike="noStrike" cap="none" normalizeH="0" baseline="0" smtClean="0">
                          <a:ln>
                            <a:noFill/>
                          </a:ln>
                          <a:solidFill>
                            <a:schemeClr val="bg2"/>
                          </a:solidFill>
                          <a:effectLst>
                            <a:outerShdw blurRad="38100" dist="38100" dir="2700000" algn="tl">
                              <a:srgbClr val="000000"/>
                            </a:outerShdw>
                          </a:effectLst>
                          <a:latin typeface="Tahoma" pitchFamily="34" charset="0"/>
                          <a:ea typeface="宋体" pitchFamily="2" charset="-122"/>
                        </a:rPr>
                        <a:t>62</a:t>
                      </a:r>
                      <a:r>
                        <a:rPr kumimoji="1" lang="zh-CN" altLang="en-US" sz="2800" b="1" i="0" u="none" strike="noStrike" cap="none" normalizeH="0" baseline="0" smtClean="0">
                          <a:ln>
                            <a:noFill/>
                          </a:ln>
                          <a:solidFill>
                            <a:schemeClr val="bg2"/>
                          </a:solidFill>
                          <a:effectLst>
                            <a:outerShdw blurRad="38100" dist="38100" dir="2700000" algn="tl">
                              <a:srgbClr val="000000"/>
                            </a:outerShdw>
                          </a:effectLst>
                          <a:latin typeface="Tahoma" pitchFamily="34" charset="0"/>
                          <a:ea typeface="宋体" pitchFamily="2" charset="-122"/>
                        </a:rPr>
                        <a:t>％</a:t>
                      </a:r>
                    </a:p>
                  </a:txBody>
                  <a:tcPr horzOverflow="overflow">
                    <a:lnL w="28575" cap="flat" cmpd="sng" algn="ctr">
                      <a:solidFill>
                        <a:srgbClr val="3333FF"/>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solidFill>
                      <a:srgbClr val="FFFFCC"/>
                    </a:solidFill>
                  </a:tcPr>
                </a:tc>
              </a:tr>
              <a:tr h="0">
                <a:tc>
                  <a:txBody>
                    <a:bodyPr/>
                    <a:lstStyle/>
                    <a:p>
                      <a:pPr marL="0" marR="0" lvl="0" indent="0" algn="l"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endParaRPr kumimoji="1" lang="zh-CN" altLang="zh-CN" sz="2800" b="1" i="0" u="none" strike="noStrike" cap="none" normalizeH="0" baseline="0" smtClean="0">
                        <a:ln>
                          <a:noFill/>
                        </a:ln>
                        <a:solidFill>
                          <a:schemeClr val="bg2"/>
                        </a:solidFill>
                        <a:effectLst>
                          <a:outerShdw blurRad="38100" dist="38100" dir="2700000" algn="tl">
                            <a:srgbClr val="000000"/>
                          </a:outerShdw>
                        </a:effectLst>
                        <a:latin typeface="Tahoma"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endParaRPr kumimoji="1" lang="zh-CN" altLang="zh-CN" sz="2800" b="0" i="0" u="none" strike="noStrike" cap="none" normalizeH="0" baseline="0" smtClean="0">
                        <a:ln>
                          <a:noFill/>
                        </a:ln>
                        <a:solidFill>
                          <a:schemeClr val="tx1"/>
                        </a:solidFill>
                        <a:effectLst>
                          <a:outerShdw blurRad="38100" dist="38100" dir="2700000" algn="tl">
                            <a:srgbClr val="000000"/>
                          </a:outerShdw>
                        </a:effectLst>
                        <a:latin typeface="Tahoma" pitchFamily="34" charset="0"/>
                        <a:ea typeface="宋体" pitchFamily="2" charset="-122"/>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ransition>
    <p:pull dir="u"/>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noFill/>
          <a:ln/>
        </p:spPr>
        <p:txBody>
          <a:bodyPr/>
          <a:lstStyle/>
          <a:p>
            <a:endParaRPr lang="zh-CN" altLang="en-US" smtClean="0">
              <a:effectLst/>
            </a:endParaRPr>
          </a:p>
        </p:txBody>
      </p:sp>
      <p:sp>
        <p:nvSpPr>
          <p:cNvPr id="95235" name="Rectangle 3"/>
          <p:cNvSpPr>
            <a:spLocks noGrp="1" noChangeArrowheads="1"/>
          </p:cNvSpPr>
          <p:nvPr>
            <p:ph type="body" idx="1"/>
          </p:nvPr>
        </p:nvSpPr>
        <p:spPr>
          <a:xfrm>
            <a:off x="685800" y="1981200"/>
            <a:ext cx="7772400" cy="727075"/>
          </a:xfrm>
          <a:noFill/>
          <a:ln/>
        </p:spPr>
        <p:txBody>
          <a:bodyPr/>
          <a:lstStyle/>
          <a:p>
            <a:pPr>
              <a:buFont typeface="Wingdings" pitchFamily="2" charset="2"/>
              <a:buNone/>
            </a:pPr>
            <a:r>
              <a:rPr lang="zh-CN" altLang="en-US" sz="4000" b="1" smtClean="0">
                <a:solidFill>
                  <a:schemeClr val="bg1"/>
                </a:solidFill>
                <a:effectLst/>
              </a:rPr>
              <a:t>估计研究调查实施的限制因素</a:t>
            </a:r>
          </a:p>
        </p:txBody>
      </p:sp>
      <p:sp>
        <p:nvSpPr>
          <p:cNvPr id="95236" name="Rectangle 4"/>
          <p:cNvSpPr>
            <a:spLocks noChangeArrowheads="1"/>
          </p:cNvSpPr>
          <p:nvPr/>
        </p:nvSpPr>
        <p:spPr bwMode="auto">
          <a:xfrm>
            <a:off x="684213" y="3141663"/>
            <a:ext cx="7920037" cy="3095625"/>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调查的准确性要求多高？</a:t>
            </a:r>
          </a:p>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项目的时间期限？</a:t>
            </a:r>
          </a:p>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可以利用的资源？</a:t>
            </a:r>
          </a:p>
          <a:p>
            <a:pPr marL="342900" indent="-342900" algn="l" eaLnBrk="0" hangingPunct="0">
              <a:lnSpc>
                <a:spcPct val="100000"/>
              </a:lnSpc>
              <a:buClr>
                <a:schemeClr val="accent1"/>
              </a:buClr>
              <a:buFont typeface="Wingdings" pitchFamily="2" charset="2"/>
              <a:buChar char="n"/>
            </a:pPr>
            <a:r>
              <a:rPr lang="zh-CN" altLang="en-US" sz="3200" b="1">
                <a:solidFill>
                  <a:schemeClr val="bg1"/>
                </a:solidFill>
                <a:latin typeface="Tahoma" pitchFamily="34" charset="0"/>
              </a:rPr>
              <a:t>。。。。</a:t>
            </a:r>
          </a:p>
        </p:txBody>
      </p:sp>
    </p:spTree>
  </p:cSld>
  <p:clrMapOvr>
    <a:masterClrMapping/>
  </p:clrMapOvr>
  <p:transition>
    <p:pull dir="u"/>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2834" name="Rectangle 2"/>
          <p:cNvSpPr>
            <a:spLocks noGrp="1" noChangeArrowheads="1"/>
          </p:cNvSpPr>
          <p:nvPr>
            <p:ph type="title" idx="4294967295"/>
          </p:nvPr>
        </p:nvSpPr>
        <p:spPr>
          <a:xfrm>
            <a:off x="611188" y="404813"/>
            <a:ext cx="7772400" cy="579437"/>
          </a:xfrm>
          <a:noFill/>
          <a:ln/>
        </p:spPr>
        <p:txBody>
          <a:bodyPr/>
          <a:lstStyle/>
          <a:p>
            <a:pPr algn="ctr" eaLnBrk="1" hangingPunct="1"/>
            <a:r>
              <a:rPr lang="zh-CN" altLang="en-US" sz="3600" b="1" smtClean="0">
                <a:solidFill>
                  <a:srgbClr val="000000"/>
                </a:solidFill>
                <a:effectLst/>
                <a:latin typeface="华文中宋" pitchFamily="2" charset="-122"/>
                <a:ea typeface="华文中宋" pitchFamily="2" charset="-122"/>
              </a:rPr>
              <a:t>第二节    统计调查方案的设计</a:t>
            </a:r>
            <a:r>
              <a:rPr lang="zh-CN" altLang="en-US" sz="3200" smtClean="0">
                <a:solidFill>
                  <a:schemeClr val="bg2"/>
                </a:solidFill>
                <a:effectLst/>
                <a:latin typeface="黑体" pitchFamily="2" charset="-122"/>
                <a:ea typeface="黑体" pitchFamily="2" charset="-122"/>
              </a:rPr>
              <a:t> </a:t>
            </a:r>
          </a:p>
        </p:txBody>
      </p:sp>
      <p:sp>
        <p:nvSpPr>
          <p:cNvPr id="632835" name="Rectangle 3"/>
          <p:cNvSpPr>
            <a:spLocks noGrp="1" noChangeArrowheads="1"/>
          </p:cNvSpPr>
          <p:nvPr>
            <p:ph type="body" idx="4294967295"/>
          </p:nvPr>
        </p:nvSpPr>
        <p:spPr>
          <a:xfrm>
            <a:off x="684213" y="1484313"/>
            <a:ext cx="8153400" cy="4810125"/>
          </a:xfrm>
        </p:spPr>
        <p:txBody>
          <a:bodyPr/>
          <a:lstStyle/>
          <a:p>
            <a:pPr marL="609600" indent="-609600" algn="just" eaLnBrk="1" hangingPunct="1">
              <a:lnSpc>
                <a:spcPct val="120000"/>
              </a:lnSpc>
              <a:buClr>
                <a:srgbClr val="FF3399"/>
              </a:buClr>
              <a:buFont typeface="Wingdings" pitchFamily="2" charset="2"/>
              <a:buNone/>
            </a:pPr>
            <a:r>
              <a:rPr lang="zh-CN" altLang="en-US" sz="4000" smtClean="0">
                <a:solidFill>
                  <a:schemeClr val="bg2"/>
                </a:solidFill>
                <a:effectLst/>
                <a:latin typeface="Times New Roman" pitchFamily="18" charset="0"/>
                <a:ea typeface="华文行楷" pitchFamily="2" charset="-122"/>
              </a:rPr>
              <a:t>二、确定调查对象和调查单位</a:t>
            </a:r>
          </a:p>
          <a:p>
            <a:pPr marL="609600" indent="-609600" algn="just" eaLnBrk="1" hangingPunct="1">
              <a:lnSpc>
                <a:spcPct val="140000"/>
              </a:lnSpc>
              <a:buClr>
                <a:srgbClr val="FF3399"/>
              </a:buClr>
              <a:buFont typeface="Wingdings" pitchFamily="2" charset="2"/>
              <a:buNone/>
            </a:pPr>
            <a:r>
              <a:rPr lang="zh-CN" altLang="en-US" b="1" smtClean="0">
                <a:solidFill>
                  <a:srgbClr val="0000FF"/>
                </a:solidFill>
                <a:latin typeface="Times New Roman" pitchFamily="18" charset="0"/>
              </a:rPr>
              <a:t>调查对象</a:t>
            </a:r>
          </a:p>
          <a:p>
            <a:pPr marL="609600" indent="-609600" algn="just" eaLnBrk="1" hangingPunct="1">
              <a:lnSpc>
                <a:spcPct val="140000"/>
              </a:lnSpc>
              <a:buClr>
                <a:srgbClr val="FF3399"/>
              </a:buClr>
              <a:buFont typeface="Wingdings" pitchFamily="2" charset="2"/>
              <a:buNone/>
            </a:pPr>
            <a:r>
              <a:rPr lang="zh-CN" altLang="en-US" b="1" smtClean="0">
                <a:solidFill>
                  <a:srgbClr val="0000FF"/>
                </a:solidFill>
                <a:latin typeface="Times New Roman" pitchFamily="18" charset="0"/>
              </a:rPr>
              <a:t>调查单位</a:t>
            </a:r>
          </a:p>
          <a:p>
            <a:pPr marL="609600" indent="-609600" algn="just" eaLnBrk="1" hangingPunct="1">
              <a:lnSpc>
                <a:spcPct val="140000"/>
              </a:lnSpc>
              <a:buClr>
                <a:srgbClr val="FF3399"/>
              </a:buClr>
              <a:buFont typeface="Wingdings" pitchFamily="2" charset="2"/>
              <a:buNone/>
            </a:pPr>
            <a:r>
              <a:rPr lang="zh-CN" altLang="en-US" b="1" smtClean="0">
                <a:solidFill>
                  <a:srgbClr val="0000FF"/>
                </a:solidFill>
                <a:latin typeface="Times New Roman" pitchFamily="18" charset="0"/>
              </a:rPr>
              <a:t>报告单位（填报单位）</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632834"/>
                                        </p:tgtEl>
                                        <p:attrNameLst>
                                          <p:attrName>style.visibility</p:attrName>
                                        </p:attrNameLst>
                                      </p:cBhvr>
                                      <p:to>
                                        <p:strVal val="visible"/>
                                      </p:to>
                                    </p:set>
                                    <p:anim calcmode="lin" valueType="num">
                                      <p:cBhvr additive="base">
                                        <p:cTn id="7" dur="500" fill="hold"/>
                                        <p:tgtEl>
                                          <p:spTgt spid="632834"/>
                                        </p:tgtEl>
                                        <p:attrNameLst>
                                          <p:attrName>ppt_x</p:attrName>
                                        </p:attrNameLst>
                                      </p:cBhvr>
                                      <p:tavLst>
                                        <p:tav tm="0">
                                          <p:val>
                                            <p:strVal val="#ppt_x"/>
                                          </p:val>
                                        </p:tav>
                                        <p:tav tm="100000">
                                          <p:val>
                                            <p:strVal val="#ppt_x"/>
                                          </p:val>
                                        </p:tav>
                                      </p:tavLst>
                                    </p:anim>
                                    <p:anim calcmode="lin" valueType="num">
                                      <p:cBhvr additive="base">
                                        <p:cTn id="8" dur="500" fill="hold"/>
                                        <p:tgtEl>
                                          <p:spTgt spid="63283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632835">
                                            <p:txEl>
                                              <p:pRg st="0" end="0"/>
                                            </p:txEl>
                                          </p:spTgt>
                                        </p:tgtEl>
                                        <p:attrNameLst>
                                          <p:attrName>style.visibility</p:attrName>
                                        </p:attrNameLst>
                                      </p:cBhvr>
                                      <p:to>
                                        <p:strVal val="visible"/>
                                      </p:to>
                                    </p:set>
                                    <p:animEffect transition="in" filter="wipe(left)">
                                      <p:cBhvr>
                                        <p:cTn id="13" dur="500"/>
                                        <p:tgtEl>
                                          <p:spTgt spid="632835">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632835">
                                            <p:txEl>
                                              <p:pRg st="1" end="1"/>
                                            </p:txEl>
                                          </p:spTgt>
                                        </p:tgtEl>
                                        <p:attrNameLst>
                                          <p:attrName>style.visibility</p:attrName>
                                        </p:attrNameLst>
                                      </p:cBhvr>
                                      <p:to>
                                        <p:strVal val="visible"/>
                                      </p:to>
                                    </p:set>
                                    <p:animEffect transition="in" filter="wipe(left)">
                                      <p:cBhvr>
                                        <p:cTn id="18" dur="500"/>
                                        <p:tgtEl>
                                          <p:spTgt spid="632835">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632835">
                                            <p:txEl>
                                              <p:pRg st="2" end="2"/>
                                            </p:txEl>
                                          </p:spTgt>
                                        </p:tgtEl>
                                        <p:attrNameLst>
                                          <p:attrName>style.visibility</p:attrName>
                                        </p:attrNameLst>
                                      </p:cBhvr>
                                      <p:to>
                                        <p:strVal val="visible"/>
                                      </p:to>
                                    </p:set>
                                    <p:animEffect transition="in" filter="wipe(left)">
                                      <p:cBhvr>
                                        <p:cTn id="23" dur="500"/>
                                        <p:tgtEl>
                                          <p:spTgt spid="632835">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632835">
                                            <p:txEl>
                                              <p:pRg st="3" end="3"/>
                                            </p:txEl>
                                          </p:spTgt>
                                        </p:tgtEl>
                                        <p:attrNameLst>
                                          <p:attrName>style.visibility</p:attrName>
                                        </p:attrNameLst>
                                      </p:cBhvr>
                                      <p:to>
                                        <p:strVal val="visible"/>
                                      </p:to>
                                    </p:set>
                                    <p:animEffect transition="in" filter="wipe(left)">
                                      <p:cBhvr>
                                        <p:cTn id="28" dur="500"/>
                                        <p:tgtEl>
                                          <p:spTgt spid="63283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2834" grpId="0" autoUpdateAnimBg="0"/>
      <p:bldP spid="632835" grpId="0" build="p"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2"/>
          <p:cNvGrpSpPr>
            <a:grpSpLocks/>
          </p:cNvGrpSpPr>
          <p:nvPr/>
        </p:nvGrpSpPr>
        <p:grpSpPr bwMode="auto">
          <a:xfrm>
            <a:off x="755650" y="549275"/>
            <a:ext cx="7848600" cy="1066800"/>
            <a:chOff x="480" y="624"/>
            <a:chExt cx="4944" cy="672"/>
          </a:xfrm>
        </p:grpSpPr>
        <p:sp>
          <p:nvSpPr>
            <p:cNvPr id="567299" name="Rectangle 3"/>
            <p:cNvSpPr>
              <a:spLocks noChangeArrowheads="1"/>
            </p:cNvSpPr>
            <p:nvPr/>
          </p:nvSpPr>
          <p:spPr bwMode="auto">
            <a:xfrm>
              <a:off x="480" y="768"/>
              <a:ext cx="1272" cy="404"/>
            </a:xfrm>
            <a:prstGeom prst="rect">
              <a:avLst/>
            </a:prstGeom>
            <a:solidFill>
              <a:srgbClr val="CCFFCC"/>
            </a:solidFill>
            <a:ln w="9525">
              <a:noFill/>
              <a:miter lim="800000"/>
              <a:headEnd/>
              <a:tailEnd/>
            </a:ln>
            <a:effectLst>
              <a:outerShdw dist="107763" dir="13500000" algn="ctr" rotWithShape="0">
                <a:schemeClr val="bg2"/>
              </a:outerShdw>
            </a:effectLst>
          </p:spPr>
          <p:txBody>
            <a:bodyPr wrap="none">
              <a:spAutoFit/>
            </a:bodyPr>
            <a:lstStyle/>
            <a:p>
              <a:pPr algn="l">
                <a:lnSpc>
                  <a:spcPct val="100000"/>
                </a:lnSpc>
                <a:spcBef>
                  <a:spcPct val="0"/>
                </a:spcBef>
                <a:buClrTx/>
                <a:buSzTx/>
                <a:buFontTx/>
                <a:buNone/>
                <a:defRPr/>
              </a:pPr>
              <a:r>
                <a:rPr lang="zh-CN" altLang="en-US" sz="3600" b="1">
                  <a:solidFill>
                    <a:srgbClr val="FF0000"/>
                  </a:solidFill>
                  <a:effectLst>
                    <a:outerShdw blurRad="38100" dist="38100" dir="2700000" algn="tl">
                      <a:srgbClr val="000000"/>
                    </a:outerShdw>
                  </a:effectLst>
                  <a:ea typeface="楷体_GB2312" pitchFamily="49" charset="-122"/>
                </a:rPr>
                <a:t>调查对象</a:t>
              </a:r>
            </a:p>
          </p:txBody>
        </p:sp>
        <p:sp>
          <p:nvSpPr>
            <p:cNvPr id="22542" name="Rectangle 4"/>
            <p:cNvSpPr>
              <a:spLocks noChangeArrowheads="1"/>
            </p:cNvSpPr>
            <p:nvPr/>
          </p:nvSpPr>
          <p:spPr bwMode="auto">
            <a:xfrm>
              <a:off x="1920" y="624"/>
              <a:ext cx="3504" cy="672"/>
            </a:xfrm>
            <a:prstGeom prst="rect">
              <a:avLst/>
            </a:prstGeom>
            <a:solidFill>
              <a:srgbClr val="CCFFCC"/>
            </a:solidFill>
            <a:ln w="9525">
              <a:noFill/>
              <a:miter lim="800000"/>
              <a:headEnd/>
              <a:tailEnd/>
            </a:ln>
          </p:spPr>
          <p:txBody>
            <a:bodyPr>
              <a:spAutoFit/>
            </a:bodyPr>
            <a:lstStyle/>
            <a:p>
              <a:pPr algn="l">
                <a:lnSpc>
                  <a:spcPct val="100000"/>
                </a:lnSpc>
                <a:spcBef>
                  <a:spcPct val="0"/>
                </a:spcBef>
                <a:buClrTx/>
                <a:buSzTx/>
                <a:buFontTx/>
                <a:buNone/>
              </a:pPr>
              <a:r>
                <a:rPr lang="zh-CN" altLang="en-US" sz="3200" b="1">
                  <a:solidFill>
                    <a:srgbClr val="000000"/>
                  </a:solidFill>
                  <a:ea typeface="楷体_GB2312" pitchFamily="49" charset="-122"/>
                </a:rPr>
                <a:t>指需要调查的现象总体，它由许多性质相同的调查单位组成</a:t>
              </a:r>
            </a:p>
          </p:txBody>
        </p:sp>
      </p:grpSp>
      <p:grpSp>
        <p:nvGrpSpPr>
          <p:cNvPr id="3" name="Group 5"/>
          <p:cNvGrpSpPr>
            <a:grpSpLocks/>
          </p:cNvGrpSpPr>
          <p:nvPr/>
        </p:nvGrpSpPr>
        <p:grpSpPr bwMode="auto">
          <a:xfrm>
            <a:off x="755650" y="1989138"/>
            <a:ext cx="7561263" cy="1066800"/>
            <a:chOff x="480" y="1488"/>
            <a:chExt cx="4656" cy="711"/>
          </a:xfrm>
        </p:grpSpPr>
        <p:sp>
          <p:nvSpPr>
            <p:cNvPr id="567302" name="Rectangle 6"/>
            <p:cNvSpPr>
              <a:spLocks noChangeArrowheads="1"/>
            </p:cNvSpPr>
            <p:nvPr/>
          </p:nvSpPr>
          <p:spPr bwMode="auto">
            <a:xfrm>
              <a:off x="480" y="1632"/>
              <a:ext cx="1243" cy="427"/>
            </a:xfrm>
            <a:prstGeom prst="rect">
              <a:avLst/>
            </a:prstGeom>
            <a:solidFill>
              <a:srgbClr val="CCFFCC"/>
            </a:solidFill>
            <a:ln w="9525">
              <a:noFill/>
              <a:miter lim="800000"/>
              <a:headEnd/>
              <a:tailEnd/>
            </a:ln>
            <a:effectLst>
              <a:outerShdw dist="107763" dir="13500000" algn="ctr" rotWithShape="0">
                <a:schemeClr val="bg2"/>
              </a:outerShdw>
            </a:effectLst>
          </p:spPr>
          <p:txBody>
            <a:bodyPr wrap="none">
              <a:spAutoFit/>
            </a:bodyPr>
            <a:lstStyle/>
            <a:p>
              <a:pPr algn="l">
                <a:lnSpc>
                  <a:spcPct val="100000"/>
                </a:lnSpc>
                <a:spcBef>
                  <a:spcPct val="0"/>
                </a:spcBef>
                <a:buClrTx/>
                <a:buSzTx/>
                <a:buFontTx/>
                <a:buNone/>
                <a:defRPr/>
              </a:pPr>
              <a:r>
                <a:rPr lang="zh-CN" altLang="en-US" sz="3600" b="1">
                  <a:solidFill>
                    <a:srgbClr val="FF0000"/>
                  </a:solidFill>
                  <a:effectLst>
                    <a:outerShdw blurRad="38100" dist="38100" dir="2700000" algn="tl">
                      <a:srgbClr val="000000"/>
                    </a:outerShdw>
                  </a:effectLst>
                  <a:ea typeface="楷体_GB2312" pitchFamily="49" charset="-122"/>
                </a:rPr>
                <a:t>调查单位</a:t>
              </a:r>
            </a:p>
          </p:txBody>
        </p:sp>
        <p:sp>
          <p:nvSpPr>
            <p:cNvPr id="22540" name="Rectangle 7"/>
            <p:cNvSpPr>
              <a:spLocks noChangeArrowheads="1"/>
            </p:cNvSpPr>
            <p:nvPr/>
          </p:nvSpPr>
          <p:spPr bwMode="auto">
            <a:xfrm>
              <a:off x="1920" y="1488"/>
              <a:ext cx="3216" cy="711"/>
            </a:xfrm>
            <a:prstGeom prst="rect">
              <a:avLst/>
            </a:prstGeom>
            <a:solidFill>
              <a:srgbClr val="CCFFCC"/>
            </a:solidFill>
            <a:ln w="9525">
              <a:noFill/>
              <a:miter lim="800000"/>
              <a:headEnd/>
              <a:tailEnd/>
            </a:ln>
          </p:spPr>
          <p:txBody>
            <a:bodyPr>
              <a:spAutoFit/>
            </a:bodyPr>
            <a:lstStyle/>
            <a:p>
              <a:pPr algn="l">
                <a:lnSpc>
                  <a:spcPct val="100000"/>
                </a:lnSpc>
                <a:spcBef>
                  <a:spcPct val="0"/>
                </a:spcBef>
                <a:buClrTx/>
                <a:buSzTx/>
                <a:buFontTx/>
                <a:buNone/>
              </a:pPr>
              <a:r>
                <a:rPr lang="zh-CN" altLang="en-US" sz="3200" b="1">
                  <a:solidFill>
                    <a:srgbClr val="000000"/>
                  </a:solidFill>
                  <a:ea typeface="楷体_GB2312" pitchFamily="49" charset="-122"/>
                </a:rPr>
                <a:t>所要调查的具体单位，是进行调查登记的标志的承担者 </a:t>
              </a:r>
            </a:p>
          </p:txBody>
        </p:sp>
      </p:grpSp>
      <p:sp>
        <p:nvSpPr>
          <p:cNvPr id="567304" name="Rectangle 8"/>
          <p:cNvSpPr>
            <a:spLocks noChangeArrowheads="1"/>
          </p:cNvSpPr>
          <p:nvPr/>
        </p:nvSpPr>
        <p:spPr bwMode="auto">
          <a:xfrm>
            <a:off x="539750" y="4221163"/>
            <a:ext cx="6405563" cy="579437"/>
          </a:xfrm>
          <a:prstGeom prst="rect">
            <a:avLst/>
          </a:prstGeom>
          <a:noFill/>
          <a:ln w="9525">
            <a:noFill/>
            <a:miter lim="800000"/>
            <a:headEnd/>
            <a:tailEnd/>
          </a:ln>
          <a:effectLst/>
        </p:spPr>
        <p:txBody>
          <a:bodyPr wrap="none">
            <a:spAutoFit/>
          </a:bodyPr>
          <a:lstStyle/>
          <a:p>
            <a:pPr algn="l">
              <a:lnSpc>
                <a:spcPct val="100000"/>
              </a:lnSpc>
              <a:spcBef>
                <a:spcPct val="0"/>
              </a:spcBef>
              <a:buClrTx/>
              <a:buSzTx/>
              <a:buFontTx/>
              <a:buNone/>
              <a:defRPr/>
            </a:pPr>
            <a:r>
              <a:rPr lang="zh-CN" altLang="en-US" sz="3200" b="1">
                <a:solidFill>
                  <a:srgbClr val="000000"/>
                </a:solidFill>
                <a:effectLst>
                  <a:outerShdw blurRad="38100" dist="38100" dir="2700000" algn="tl">
                    <a:srgbClr val="FFFFFF"/>
                  </a:outerShdw>
                </a:effectLst>
              </a:rPr>
              <a:t>注意</a:t>
            </a:r>
            <a:r>
              <a:rPr lang="zh-CN" altLang="en-US" sz="3200" b="1" i="1">
                <a:solidFill>
                  <a:srgbClr val="FF0000"/>
                </a:solidFill>
                <a:effectLst>
                  <a:outerShdw blurRad="38100" dist="38100" dir="2700000" algn="tl">
                    <a:srgbClr val="000000"/>
                  </a:outerShdw>
                </a:effectLst>
              </a:rPr>
              <a:t>调查单位</a:t>
            </a:r>
            <a:r>
              <a:rPr lang="zh-CN" altLang="en-US" sz="3200" b="1">
                <a:solidFill>
                  <a:srgbClr val="000000"/>
                </a:solidFill>
                <a:effectLst>
                  <a:outerShdw blurRad="38100" dist="38100" dir="2700000" algn="tl">
                    <a:srgbClr val="FFFFFF"/>
                  </a:outerShdw>
                </a:effectLst>
              </a:rPr>
              <a:t>与</a:t>
            </a:r>
            <a:r>
              <a:rPr lang="zh-CN" altLang="en-US" sz="3200" b="1" i="1">
                <a:solidFill>
                  <a:srgbClr val="FF0000"/>
                </a:solidFill>
                <a:effectLst>
                  <a:outerShdw blurRad="38100" dist="38100" dir="2700000" algn="tl">
                    <a:srgbClr val="000000"/>
                  </a:outerShdw>
                </a:effectLst>
              </a:rPr>
              <a:t>报告单位</a:t>
            </a:r>
            <a:r>
              <a:rPr lang="zh-CN" altLang="en-US" sz="3200" b="1" i="1">
                <a:solidFill>
                  <a:schemeClr val="hlink"/>
                </a:solidFill>
                <a:effectLst>
                  <a:outerShdw blurRad="38100" dist="38100" dir="2700000" algn="tl">
                    <a:srgbClr val="000000"/>
                  </a:outerShdw>
                </a:effectLst>
              </a:rPr>
              <a:t> </a:t>
            </a:r>
            <a:r>
              <a:rPr lang="zh-CN" altLang="en-US" sz="3200" b="1">
                <a:solidFill>
                  <a:srgbClr val="000000"/>
                </a:solidFill>
                <a:effectLst>
                  <a:outerShdw blurRad="38100" dist="38100" dir="2700000" algn="tl">
                    <a:srgbClr val="FFFFFF"/>
                  </a:outerShdw>
                </a:effectLst>
              </a:rPr>
              <a:t>的区别：</a:t>
            </a:r>
          </a:p>
        </p:txBody>
      </p:sp>
      <p:sp>
        <p:nvSpPr>
          <p:cNvPr id="567305" name="Text Box 9"/>
          <p:cNvSpPr txBox="1">
            <a:spLocks noChangeArrowheads="1"/>
          </p:cNvSpPr>
          <p:nvPr/>
        </p:nvSpPr>
        <p:spPr bwMode="auto">
          <a:xfrm>
            <a:off x="539750" y="4797425"/>
            <a:ext cx="8229600" cy="1819275"/>
          </a:xfrm>
          <a:prstGeom prst="rect">
            <a:avLst/>
          </a:prstGeom>
          <a:solidFill>
            <a:srgbClr val="CCFFCC"/>
          </a:solidFill>
          <a:ln w="19050">
            <a:solidFill>
              <a:srgbClr val="FF00FF"/>
            </a:solidFill>
            <a:miter lim="800000"/>
            <a:headEnd/>
            <a:tailEnd/>
          </a:ln>
        </p:spPr>
        <p:txBody>
          <a:bodyPr>
            <a:spAutoFit/>
          </a:bodyPr>
          <a:lstStyle/>
          <a:p>
            <a:pPr algn="l">
              <a:lnSpc>
                <a:spcPct val="100000"/>
              </a:lnSpc>
              <a:spcBef>
                <a:spcPct val="50000"/>
              </a:spcBef>
              <a:buClrTx/>
              <a:buSzTx/>
              <a:buFontTx/>
              <a:buNone/>
            </a:pPr>
            <a:r>
              <a:rPr lang="zh-CN" altLang="en-US" sz="2800" b="1">
                <a:solidFill>
                  <a:srgbClr val="000000"/>
                </a:solidFill>
              </a:rPr>
              <a:t>报告单位一般是在行政上、经济上具有一定独立性的单位，而调查单位可以是个人、企事业单位，也可以是物。根据不同的调查目的，调查单位与报告单位有时是一致的，有时不一致。</a:t>
            </a:r>
          </a:p>
        </p:txBody>
      </p:sp>
      <p:grpSp>
        <p:nvGrpSpPr>
          <p:cNvPr id="4" name="Group 10"/>
          <p:cNvGrpSpPr>
            <a:grpSpLocks/>
          </p:cNvGrpSpPr>
          <p:nvPr/>
        </p:nvGrpSpPr>
        <p:grpSpPr bwMode="auto">
          <a:xfrm>
            <a:off x="3492500" y="3141663"/>
            <a:ext cx="4267200" cy="1676400"/>
            <a:chOff x="2208" y="2016"/>
            <a:chExt cx="2688" cy="1056"/>
          </a:xfrm>
        </p:grpSpPr>
        <p:sp>
          <p:nvSpPr>
            <p:cNvPr id="22535" name="Rectangle 11"/>
            <p:cNvSpPr>
              <a:spLocks noChangeArrowheads="1"/>
            </p:cNvSpPr>
            <p:nvPr/>
          </p:nvSpPr>
          <p:spPr bwMode="auto">
            <a:xfrm>
              <a:off x="2208" y="2736"/>
              <a:ext cx="1056" cy="336"/>
            </a:xfrm>
            <a:prstGeom prst="rect">
              <a:avLst/>
            </a:prstGeom>
            <a:noFill/>
            <a:ln w="19050">
              <a:solidFill>
                <a:srgbClr val="FF00FF"/>
              </a:solidFill>
              <a:miter lim="800000"/>
              <a:headEnd/>
              <a:tailEnd/>
            </a:ln>
          </p:spPr>
          <p:txBody>
            <a:bodyPr wrap="none" anchor="ctr"/>
            <a:lstStyle/>
            <a:p>
              <a:endParaRPr lang="zh-CN" altLang="en-US"/>
            </a:p>
          </p:txBody>
        </p:sp>
        <p:sp>
          <p:nvSpPr>
            <p:cNvPr id="567308" name="Text Box 12"/>
            <p:cNvSpPr txBox="1">
              <a:spLocks noChangeArrowheads="1"/>
            </p:cNvSpPr>
            <p:nvPr/>
          </p:nvSpPr>
          <p:spPr bwMode="auto">
            <a:xfrm>
              <a:off x="3360" y="2016"/>
              <a:ext cx="1536" cy="608"/>
            </a:xfrm>
            <a:prstGeom prst="rect">
              <a:avLst/>
            </a:prstGeom>
            <a:noFill/>
            <a:ln w="19050">
              <a:solidFill>
                <a:srgbClr val="FF00FF"/>
              </a:solidFill>
              <a:miter lim="800000"/>
              <a:headEnd/>
              <a:tailEnd/>
            </a:ln>
            <a:effectLst/>
          </p:spPr>
          <p:txBody>
            <a:bodyPr>
              <a:spAutoFit/>
            </a:bodyPr>
            <a:lstStyle/>
            <a:p>
              <a:pPr algn="l">
                <a:lnSpc>
                  <a:spcPct val="100000"/>
                </a:lnSpc>
                <a:spcBef>
                  <a:spcPct val="50000"/>
                </a:spcBef>
                <a:buClrTx/>
                <a:buSzTx/>
                <a:buFontTx/>
                <a:buNone/>
                <a:defRPr/>
              </a:pPr>
              <a:r>
                <a:rPr lang="zh-CN" altLang="en-US" sz="2800" b="1">
                  <a:solidFill>
                    <a:srgbClr val="FF00FF"/>
                  </a:solidFill>
                  <a:effectLst>
                    <a:outerShdw blurRad="38100" dist="38100" dir="2700000" algn="tl">
                      <a:srgbClr val="000000"/>
                    </a:outerShdw>
                  </a:effectLst>
                </a:rPr>
                <a:t>负责报告调查内容的单位</a:t>
              </a:r>
            </a:p>
          </p:txBody>
        </p:sp>
        <p:sp>
          <p:nvSpPr>
            <p:cNvPr id="22537" name="Line 13"/>
            <p:cNvSpPr>
              <a:spLocks noChangeShapeType="1"/>
            </p:cNvSpPr>
            <p:nvPr/>
          </p:nvSpPr>
          <p:spPr bwMode="auto">
            <a:xfrm>
              <a:off x="2688" y="2304"/>
              <a:ext cx="672" cy="0"/>
            </a:xfrm>
            <a:prstGeom prst="line">
              <a:avLst/>
            </a:prstGeom>
            <a:noFill/>
            <a:ln w="19050">
              <a:solidFill>
                <a:srgbClr val="FF00FF"/>
              </a:solidFill>
              <a:round/>
              <a:headEnd/>
              <a:tailEnd/>
            </a:ln>
          </p:spPr>
          <p:txBody>
            <a:bodyPr/>
            <a:lstStyle/>
            <a:p>
              <a:endParaRPr lang="zh-CN" altLang="en-US"/>
            </a:p>
          </p:txBody>
        </p:sp>
        <p:sp>
          <p:nvSpPr>
            <p:cNvPr id="22538" name="Line 14"/>
            <p:cNvSpPr>
              <a:spLocks noChangeShapeType="1"/>
            </p:cNvSpPr>
            <p:nvPr/>
          </p:nvSpPr>
          <p:spPr bwMode="auto">
            <a:xfrm>
              <a:off x="2688" y="2304"/>
              <a:ext cx="0" cy="432"/>
            </a:xfrm>
            <a:prstGeom prst="line">
              <a:avLst/>
            </a:prstGeom>
            <a:noFill/>
            <a:ln w="19050">
              <a:solidFill>
                <a:srgbClr val="FF00FF"/>
              </a:solidFill>
              <a:round/>
              <a:headEnd/>
              <a:tailEnd/>
            </a:ln>
          </p:spPr>
          <p:txBody>
            <a:bodyPr/>
            <a:lstStyle/>
            <a:p>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567304"/>
                                        </p:tgtEl>
                                        <p:attrNameLst>
                                          <p:attrName>style.visibility</p:attrName>
                                        </p:attrNameLst>
                                      </p:cBhvr>
                                      <p:to>
                                        <p:strVal val="visible"/>
                                      </p:to>
                                    </p:set>
                                    <p:animEffect transition="in" filter="box(in)">
                                      <p:cBhvr>
                                        <p:cTn id="17" dur="500"/>
                                        <p:tgtEl>
                                          <p:spTgt spid="567304"/>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dissolv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grpId="0" nodeType="clickEffect">
                                  <p:stCondLst>
                                    <p:cond delay="0"/>
                                  </p:stCondLst>
                                  <p:childTnLst>
                                    <p:set>
                                      <p:cBhvr>
                                        <p:cTn id="26" dur="1" fill="hold">
                                          <p:stCondLst>
                                            <p:cond delay="0"/>
                                          </p:stCondLst>
                                        </p:cTn>
                                        <p:tgtEl>
                                          <p:spTgt spid="567305"/>
                                        </p:tgtEl>
                                        <p:attrNameLst>
                                          <p:attrName>style.visibility</p:attrName>
                                        </p:attrNameLst>
                                      </p:cBhvr>
                                      <p:to>
                                        <p:strVal val="visible"/>
                                      </p:to>
                                    </p:set>
                                    <p:animEffect transition="in" filter="checkerboard(across)">
                                      <p:cBhvr>
                                        <p:cTn id="27" dur="500"/>
                                        <p:tgtEl>
                                          <p:spTgt spid="5673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7304" grpId="0" autoUpdateAnimBg="0"/>
      <p:bldP spid="567305" grpId="0" animBg="1"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5907" name="Rectangle 3"/>
          <p:cNvSpPr>
            <a:spLocks noGrp="1" noChangeArrowheads="1"/>
          </p:cNvSpPr>
          <p:nvPr>
            <p:ph type="body" idx="1"/>
          </p:nvPr>
        </p:nvSpPr>
        <p:spPr>
          <a:xfrm>
            <a:off x="539750" y="765175"/>
            <a:ext cx="8153400" cy="5111750"/>
          </a:xfrm>
        </p:spPr>
        <p:txBody>
          <a:bodyPr/>
          <a:lstStyle/>
          <a:p>
            <a:pPr marL="609600" indent="-609600" algn="just" eaLnBrk="1" hangingPunct="1">
              <a:lnSpc>
                <a:spcPct val="120000"/>
              </a:lnSpc>
              <a:buClr>
                <a:srgbClr val="FF3399"/>
              </a:buClr>
              <a:buFont typeface="Wingdings" pitchFamily="2" charset="2"/>
              <a:buNone/>
              <a:defRPr/>
            </a:pPr>
            <a:r>
              <a:rPr lang="zh-CN" altLang="en-US" sz="3600" smtClean="0">
                <a:solidFill>
                  <a:schemeClr val="bg2"/>
                </a:solidFill>
                <a:effectLst/>
                <a:latin typeface="Times New Roman" pitchFamily="18" charset="0"/>
                <a:ea typeface="华文行楷" pitchFamily="2" charset="-122"/>
              </a:rPr>
              <a:t>三、拟定调查项目和调查表</a:t>
            </a:r>
          </a:p>
          <a:p>
            <a:pPr marL="609600" indent="-609600" algn="just" eaLnBrk="1" hangingPunct="1">
              <a:lnSpc>
                <a:spcPct val="120000"/>
              </a:lnSpc>
              <a:buClr>
                <a:srgbClr val="FF3399"/>
              </a:buClr>
              <a:buFont typeface="Wingdings" pitchFamily="2" charset="2"/>
              <a:buNone/>
              <a:defRPr/>
            </a:pPr>
            <a:r>
              <a:rPr lang="zh-CN" altLang="en-US" sz="2800" b="1" smtClean="0">
                <a:solidFill>
                  <a:srgbClr val="0000FF"/>
                </a:solidFill>
                <a:latin typeface="Times New Roman" pitchFamily="18" charset="0"/>
              </a:rPr>
              <a:t>调查项目：调查中所要登记的调查单位的标志</a:t>
            </a:r>
          </a:p>
          <a:p>
            <a:pPr marL="609600" indent="-609600" algn="just" eaLnBrk="1" hangingPunct="1">
              <a:lnSpc>
                <a:spcPct val="120000"/>
              </a:lnSpc>
              <a:buClr>
                <a:srgbClr val="FF3399"/>
              </a:buClr>
              <a:buFont typeface="Wingdings" pitchFamily="2" charset="2"/>
              <a:buNone/>
              <a:defRPr/>
            </a:pPr>
            <a:r>
              <a:rPr lang="zh-CN" altLang="en-US" sz="2800" b="1" smtClean="0">
                <a:solidFill>
                  <a:srgbClr val="0000FF"/>
                </a:solidFill>
                <a:latin typeface="Times New Roman" pitchFamily="18" charset="0"/>
              </a:rPr>
              <a:t>调查表分单一表和一览表</a:t>
            </a:r>
            <a:endParaRPr lang="zh-CN" altLang="en-US" sz="3600" smtClean="0">
              <a:solidFill>
                <a:schemeClr val="bg2"/>
              </a:solidFill>
              <a:effectLst/>
              <a:latin typeface="Times New Roman" pitchFamily="18" charset="0"/>
              <a:ea typeface="华文行楷" pitchFamily="2" charset="-122"/>
            </a:endParaRPr>
          </a:p>
          <a:p>
            <a:pPr marL="609600" indent="-609600" algn="just" eaLnBrk="1" hangingPunct="1">
              <a:lnSpc>
                <a:spcPct val="120000"/>
              </a:lnSpc>
              <a:buClr>
                <a:srgbClr val="FF3399"/>
              </a:buClr>
              <a:buFont typeface="Wingdings" pitchFamily="2" charset="2"/>
              <a:buNone/>
              <a:defRPr/>
            </a:pPr>
            <a:r>
              <a:rPr lang="zh-CN" altLang="en-US" sz="3600" smtClean="0">
                <a:solidFill>
                  <a:schemeClr val="bg2"/>
                </a:solidFill>
                <a:effectLst/>
                <a:latin typeface="Times New Roman" pitchFamily="18" charset="0"/>
                <a:ea typeface="华文行楷" pitchFamily="2" charset="-122"/>
              </a:rPr>
              <a:t>四、确定调查方法和调查时间 </a:t>
            </a:r>
          </a:p>
          <a:p>
            <a:pPr marL="609600" indent="-609600" algn="just" eaLnBrk="1" hangingPunct="1">
              <a:lnSpc>
                <a:spcPct val="140000"/>
              </a:lnSpc>
              <a:buClr>
                <a:srgbClr val="FF3399"/>
              </a:buClr>
              <a:buFont typeface="Wingdings" pitchFamily="2" charset="2"/>
              <a:buNone/>
              <a:defRPr/>
            </a:pPr>
            <a:r>
              <a:rPr lang="zh-CN" altLang="en-US" sz="2800" b="1" smtClean="0">
                <a:solidFill>
                  <a:srgbClr val="0000FF"/>
                </a:solidFill>
                <a:latin typeface="Times New Roman" pitchFamily="18" charset="0"/>
              </a:rPr>
              <a:t>调查方法</a:t>
            </a:r>
          </a:p>
          <a:p>
            <a:pPr marL="609600" indent="-609600" algn="just" eaLnBrk="1" hangingPunct="1">
              <a:lnSpc>
                <a:spcPct val="140000"/>
              </a:lnSpc>
              <a:buClr>
                <a:srgbClr val="FF3399"/>
              </a:buClr>
              <a:buFont typeface="Wingdings" pitchFamily="2" charset="2"/>
              <a:buNone/>
              <a:defRPr/>
            </a:pPr>
            <a:r>
              <a:rPr lang="zh-CN" altLang="en-US" sz="2800" b="1" smtClean="0">
                <a:solidFill>
                  <a:srgbClr val="0000FF"/>
                </a:solidFill>
                <a:latin typeface="Times New Roman" pitchFamily="18" charset="0"/>
              </a:rPr>
              <a:t>调查时间：调查的标准时间和调查期限</a:t>
            </a:r>
          </a:p>
          <a:p>
            <a:pPr marL="609600" indent="-609600" algn="just" eaLnBrk="1" hangingPunct="1">
              <a:lnSpc>
                <a:spcPct val="140000"/>
              </a:lnSpc>
              <a:buClr>
                <a:srgbClr val="FF3399"/>
              </a:buClr>
              <a:buFont typeface="Wingdings" pitchFamily="2" charset="2"/>
              <a:buNone/>
              <a:defRPr/>
            </a:pPr>
            <a:r>
              <a:rPr lang="zh-CN" altLang="en-US" sz="3600" smtClean="0">
                <a:solidFill>
                  <a:schemeClr val="bg2"/>
                </a:solidFill>
                <a:effectLst/>
                <a:latin typeface="Times New Roman" pitchFamily="18" charset="0"/>
                <a:ea typeface="华文行楷" pitchFamily="2" charset="-122"/>
              </a:rPr>
              <a:t>五、制定调查的组织实施计划</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35907">
                                            <p:txEl>
                                              <p:pRg st="0" end="0"/>
                                            </p:txEl>
                                          </p:spTgt>
                                        </p:tgtEl>
                                        <p:attrNameLst>
                                          <p:attrName>style.visibility</p:attrName>
                                        </p:attrNameLst>
                                      </p:cBhvr>
                                      <p:to>
                                        <p:strVal val="visible"/>
                                      </p:to>
                                    </p:set>
                                    <p:animEffect transition="in" filter="wipe(left)">
                                      <p:cBhvr>
                                        <p:cTn id="7" dur="500"/>
                                        <p:tgtEl>
                                          <p:spTgt spid="63590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35907">
                                            <p:txEl>
                                              <p:pRg st="1" end="1"/>
                                            </p:txEl>
                                          </p:spTgt>
                                        </p:tgtEl>
                                        <p:attrNameLst>
                                          <p:attrName>style.visibility</p:attrName>
                                        </p:attrNameLst>
                                      </p:cBhvr>
                                      <p:to>
                                        <p:strVal val="visible"/>
                                      </p:to>
                                    </p:set>
                                    <p:animEffect transition="in" filter="wipe(left)">
                                      <p:cBhvr>
                                        <p:cTn id="12" dur="500"/>
                                        <p:tgtEl>
                                          <p:spTgt spid="63590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35907">
                                            <p:txEl>
                                              <p:pRg st="2" end="2"/>
                                            </p:txEl>
                                          </p:spTgt>
                                        </p:tgtEl>
                                        <p:attrNameLst>
                                          <p:attrName>style.visibility</p:attrName>
                                        </p:attrNameLst>
                                      </p:cBhvr>
                                      <p:to>
                                        <p:strVal val="visible"/>
                                      </p:to>
                                    </p:set>
                                    <p:animEffect transition="in" filter="wipe(left)">
                                      <p:cBhvr>
                                        <p:cTn id="17" dur="500"/>
                                        <p:tgtEl>
                                          <p:spTgt spid="63590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35907">
                                            <p:txEl>
                                              <p:pRg st="3" end="3"/>
                                            </p:txEl>
                                          </p:spTgt>
                                        </p:tgtEl>
                                        <p:attrNameLst>
                                          <p:attrName>style.visibility</p:attrName>
                                        </p:attrNameLst>
                                      </p:cBhvr>
                                      <p:to>
                                        <p:strVal val="visible"/>
                                      </p:to>
                                    </p:set>
                                    <p:animEffect transition="in" filter="wipe(left)">
                                      <p:cBhvr>
                                        <p:cTn id="22" dur="500"/>
                                        <p:tgtEl>
                                          <p:spTgt spid="63590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635907">
                                            <p:txEl>
                                              <p:pRg st="4" end="4"/>
                                            </p:txEl>
                                          </p:spTgt>
                                        </p:tgtEl>
                                        <p:attrNameLst>
                                          <p:attrName>style.visibility</p:attrName>
                                        </p:attrNameLst>
                                      </p:cBhvr>
                                      <p:to>
                                        <p:strVal val="visible"/>
                                      </p:to>
                                    </p:set>
                                    <p:animEffect transition="in" filter="wipe(left)">
                                      <p:cBhvr>
                                        <p:cTn id="27" dur="500"/>
                                        <p:tgtEl>
                                          <p:spTgt spid="63590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635907">
                                            <p:txEl>
                                              <p:pRg st="5" end="5"/>
                                            </p:txEl>
                                          </p:spTgt>
                                        </p:tgtEl>
                                        <p:attrNameLst>
                                          <p:attrName>style.visibility</p:attrName>
                                        </p:attrNameLst>
                                      </p:cBhvr>
                                      <p:to>
                                        <p:strVal val="visible"/>
                                      </p:to>
                                    </p:set>
                                    <p:animEffect transition="in" filter="wipe(left)">
                                      <p:cBhvr>
                                        <p:cTn id="32" dur="500"/>
                                        <p:tgtEl>
                                          <p:spTgt spid="63590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635907">
                                            <p:txEl>
                                              <p:pRg st="6" end="6"/>
                                            </p:txEl>
                                          </p:spTgt>
                                        </p:tgtEl>
                                        <p:attrNameLst>
                                          <p:attrName>style.visibility</p:attrName>
                                        </p:attrNameLst>
                                      </p:cBhvr>
                                      <p:to>
                                        <p:strVal val="visible"/>
                                      </p:to>
                                    </p:set>
                                    <p:animEffect transition="in" filter="wipe(left)">
                                      <p:cBhvr>
                                        <p:cTn id="37" dur="500"/>
                                        <p:tgtEl>
                                          <p:spTgt spid="63590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907" grpId="0" build="p"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7954" name="Rectangle 2"/>
          <p:cNvSpPr>
            <a:spLocks noGrp="1" noChangeArrowheads="1"/>
          </p:cNvSpPr>
          <p:nvPr>
            <p:ph type="title"/>
          </p:nvPr>
        </p:nvSpPr>
        <p:spPr>
          <a:xfrm>
            <a:off x="611188" y="620713"/>
            <a:ext cx="7772400" cy="579437"/>
          </a:xfrm>
        </p:spPr>
        <p:txBody>
          <a:bodyPr/>
          <a:lstStyle/>
          <a:p>
            <a:pPr algn="ctr" eaLnBrk="1" hangingPunct="1"/>
            <a:r>
              <a:rPr lang="zh-CN" altLang="en-US" sz="3600" b="1" smtClean="0">
                <a:solidFill>
                  <a:srgbClr val="000000"/>
                </a:solidFill>
                <a:effectLst/>
                <a:latin typeface="华文中宋" pitchFamily="2" charset="-122"/>
                <a:ea typeface="华文中宋" pitchFamily="2" charset="-122"/>
              </a:rPr>
              <a:t>第三节    统计调查问卷的设计</a:t>
            </a:r>
            <a:r>
              <a:rPr lang="zh-CN" altLang="en-US" sz="3200" smtClean="0">
                <a:solidFill>
                  <a:schemeClr val="bg2"/>
                </a:solidFill>
                <a:effectLst/>
                <a:latin typeface="黑体" pitchFamily="2" charset="-122"/>
                <a:ea typeface="黑体" pitchFamily="2" charset="-122"/>
              </a:rPr>
              <a:t> </a:t>
            </a:r>
          </a:p>
        </p:txBody>
      </p:sp>
      <p:sp>
        <p:nvSpPr>
          <p:cNvPr id="637955" name="Rectangle 3"/>
          <p:cNvSpPr>
            <a:spLocks noGrp="1" noChangeArrowheads="1"/>
          </p:cNvSpPr>
          <p:nvPr>
            <p:ph type="body" idx="1"/>
          </p:nvPr>
        </p:nvSpPr>
        <p:spPr>
          <a:xfrm>
            <a:off x="684213" y="1484313"/>
            <a:ext cx="8153400" cy="4810125"/>
          </a:xfrm>
        </p:spPr>
        <p:txBody>
          <a:bodyPr/>
          <a:lstStyle/>
          <a:p>
            <a:pPr marL="609600" indent="-609600" algn="just" eaLnBrk="1" hangingPunct="1">
              <a:lnSpc>
                <a:spcPct val="120000"/>
              </a:lnSpc>
              <a:buClr>
                <a:srgbClr val="FF3399"/>
              </a:buClr>
              <a:buFont typeface="Wingdings" pitchFamily="2" charset="2"/>
              <a:buNone/>
              <a:defRPr/>
            </a:pPr>
            <a:r>
              <a:rPr lang="zh-CN" altLang="en-US" sz="3600" smtClean="0">
                <a:solidFill>
                  <a:schemeClr val="bg2"/>
                </a:solidFill>
                <a:effectLst/>
                <a:latin typeface="Times New Roman" pitchFamily="18" charset="0"/>
                <a:ea typeface="华文行楷" pitchFamily="2" charset="-122"/>
              </a:rPr>
              <a:t>一、问卷的含义和类型 </a:t>
            </a:r>
          </a:p>
          <a:p>
            <a:pPr marL="609600" indent="-609600" algn="just" eaLnBrk="1" hangingPunct="1">
              <a:lnSpc>
                <a:spcPct val="120000"/>
              </a:lnSpc>
              <a:buClr>
                <a:srgbClr val="FF3399"/>
              </a:buClr>
              <a:buFont typeface="Wingdings" pitchFamily="2" charset="2"/>
              <a:buNone/>
              <a:defRPr/>
            </a:pPr>
            <a:r>
              <a:rPr lang="en-US" altLang="zh-CN" sz="3600" smtClean="0">
                <a:solidFill>
                  <a:schemeClr val="bg2"/>
                </a:solidFill>
                <a:effectLst/>
                <a:latin typeface="Times New Roman" pitchFamily="18" charset="0"/>
                <a:ea typeface="华文行楷" pitchFamily="2" charset="-122"/>
              </a:rPr>
              <a:t>1</a:t>
            </a:r>
            <a:r>
              <a:rPr lang="zh-CN" altLang="en-US" sz="3600" smtClean="0">
                <a:solidFill>
                  <a:schemeClr val="bg2"/>
                </a:solidFill>
                <a:effectLst/>
                <a:latin typeface="Times New Roman" pitchFamily="18" charset="0"/>
                <a:ea typeface="华文行楷" pitchFamily="2" charset="-122"/>
              </a:rPr>
              <a:t>、含义：</a:t>
            </a:r>
            <a:r>
              <a:rPr lang="zh-CN" altLang="en-US" sz="2800" b="1" smtClean="0">
                <a:solidFill>
                  <a:srgbClr val="0000FF"/>
                </a:solidFill>
                <a:latin typeface="Times New Roman" pitchFamily="18" charset="0"/>
              </a:rPr>
              <a:t>调查者根据调查目的和要求设计的，由一系列问题、备选答案、说明等组成。 </a:t>
            </a:r>
          </a:p>
          <a:p>
            <a:pPr marL="609600" indent="-609600" algn="just" eaLnBrk="1" hangingPunct="1">
              <a:lnSpc>
                <a:spcPct val="120000"/>
              </a:lnSpc>
              <a:buClr>
                <a:srgbClr val="FF3399"/>
              </a:buClr>
              <a:buFont typeface="Wingdings" pitchFamily="2" charset="2"/>
              <a:buNone/>
              <a:defRPr/>
            </a:pPr>
            <a:r>
              <a:rPr lang="en-US" altLang="zh-CN" sz="3600" smtClean="0">
                <a:solidFill>
                  <a:schemeClr val="bg2"/>
                </a:solidFill>
                <a:effectLst/>
                <a:latin typeface="Times New Roman" pitchFamily="18" charset="0"/>
                <a:ea typeface="华文行楷" pitchFamily="2" charset="-122"/>
              </a:rPr>
              <a:t>2</a:t>
            </a:r>
            <a:r>
              <a:rPr lang="zh-CN" altLang="en-US" sz="3600" smtClean="0">
                <a:solidFill>
                  <a:schemeClr val="bg2"/>
                </a:solidFill>
                <a:effectLst/>
                <a:latin typeface="Times New Roman" pitchFamily="18" charset="0"/>
                <a:ea typeface="华文行楷" pitchFamily="2" charset="-122"/>
              </a:rPr>
              <a:t>、主要类型：</a:t>
            </a:r>
          </a:p>
          <a:p>
            <a:pPr marL="609600" indent="-609600" algn="just" eaLnBrk="1" hangingPunct="1">
              <a:lnSpc>
                <a:spcPct val="140000"/>
              </a:lnSpc>
              <a:buClr>
                <a:srgbClr val="FF3399"/>
              </a:buClr>
              <a:buFont typeface="Wingdings" pitchFamily="2" charset="2"/>
              <a:buNone/>
              <a:defRPr/>
            </a:pPr>
            <a:r>
              <a:rPr lang="zh-CN" altLang="en-US" sz="2800" b="1" smtClean="0">
                <a:solidFill>
                  <a:srgbClr val="0000FF"/>
                </a:solidFill>
                <a:latin typeface="Times New Roman" pitchFamily="18" charset="0"/>
              </a:rPr>
              <a:t>自填问卷：由被调查者自己填答的问卷</a:t>
            </a:r>
          </a:p>
          <a:p>
            <a:pPr marL="609600" indent="-609600" algn="just" eaLnBrk="1" hangingPunct="1">
              <a:lnSpc>
                <a:spcPct val="140000"/>
              </a:lnSpc>
              <a:buClr>
                <a:srgbClr val="FF3399"/>
              </a:buClr>
              <a:buFont typeface="Wingdings" pitchFamily="2" charset="2"/>
              <a:buNone/>
              <a:defRPr/>
            </a:pPr>
            <a:r>
              <a:rPr lang="zh-CN" altLang="en-US" sz="2800" b="1" smtClean="0">
                <a:solidFill>
                  <a:srgbClr val="0000FF"/>
                </a:solidFill>
                <a:latin typeface="Times New Roman" pitchFamily="18" charset="0"/>
              </a:rPr>
              <a:t>访问问卷：访问员根据被调查者的口头回答来填写的问卷</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637954"/>
                                        </p:tgtEl>
                                        <p:attrNameLst>
                                          <p:attrName>style.visibility</p:attrName>
                                        </p:attrNameLst>
                                      </p:cBhvr>
                                      <p:to>
                                        <p:strVal val="visible"/>
                                      </p:to>
                                    </p:set>
                                    <p:anim calcmode="lin" valueType="num">
                                      <p:cBhvr additive="base">
                                        <p:cTn id="7" dur="500" fill="hold"/>
                                        <p:tgtEl>
                                          <p:spTgt spid="637954"/>
                                        </p:tgtEl>
                                        <p:attrNameLst>
                                          <p:attrName>ppt_x</p:attrName>
                                        </p:attrNameLst>
                                      </p:cBhvr>
                                      <p:tavLst>
                                        <p:tav tm="0">
                                          <p:val>
                                            <p:strVal val="#ppt_x"/>
                                          </p:val>
                                        </p:tav>
                                        <p:tav tm="100000">
                                          <p:val>
                                            <p:strVal val="#ppt_x"/>
                                          </p:val>
                                        </p:tav>
                                      </p:tavLst>
                                    </p:anim>
                                    <p:anim calcmode="lin" valueType="num">
                                      <p:cBhvr additive="base">
                                        <p:cTn id="8" dur="500" fill="hold"/>
                                        <p:tgtEl>
                                          <p:spTgt spid="63795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637955">
                                            <p:txEl>
                                              <p:pRg st="0" end="0"/>
                                            </p:txEl>
                                          </p:spTgt>
                                        </p:tgtEl>
                                        <p:attrNameLst>
                                          <p:attrName>style.visibility</p:attrName>
                                        </p:attrNameLst>
                                      </p:cBhvr>
                                      <p:to>
                                        <p:strVal val="visible"/>
                                      </p:to>
                                    </p:set>
                                    <p:animEffect transition="in" filter="wipe(left)">
                                      <p:cBhvr>
                                        <p:cTn id="13" dur="500"/>
                                        <p:tgtEl>
                                          <p:spTgt spid="637955">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637955">
                                            <p:txEl>
                                              <p:pRg st="1" end="1"/>
                                            </p:txEl>
                                          </p:spTgt>
                                        </p:tgtEl>
                                        <p:attrNameLst>
                                          <p:attrName>style.visibility</p:attrName>
                                        </p:attrNameLst>
                                      </p:cBhvr>
                                      <p:to>
                                        <p:strVal val="visible"/>
                                      </p:to>
                                    </p:set>
                                    <p:animEffect transition="in" filter="wipe(left)">
                                      <p:cBhvr>
                                        <p:cTn id="18" dur="500"/>
                                        <p:tgtEl>
                                          <p:spTgt spid="637955">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637955">
                                            <p:txEl>
                                              <p:pRg st="2" end="2"/>
                                            </p:txEl>
                                          </p:spTgt>
                                        </p:tgtEl>
                                        <p:attrNameLst>
                                          <p:attrName>style.visibility</p:attrName>
                                        </p:attrNameLst>
                                      </p:cBhvr>
                                      <p:to>
                                        <p:strVal val="visible"/>
                                      </p:to>
                                    </p:set>
                                    <p:animEffect transition="in" filter="wipe(left)">
                                      <p:cBhvr>
                                        <p:cTn id="23" dur="500"/>
                                        <p:tgtEl>
                                          <p:spTgt spid="637955">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637955">
                                            <p:txEl>
                                              <p:pRg st="3" end="3"/>
                                            </p:txEl>
                                          </p:spTgt>
                                        </p:tgtEl>
                                        <p:attrNameLst>
                                          <p:attrName>style.visibility</p:attrName>
                                        </p:attrNameLst>
                                      </p:cBhvr>
                                      <p:to>
                                        <p:strVal val="visible"/>
                                      </p:to>
                                    </p:set>
                                    <p:animEffect transition="in" filter="wipe(left)">
                                      <p:cBhvr>
                                        <p:cTn id="28" dur="500"/>
                                        <p:tgtEl>
                                          <p:spTgt spid="637955">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637955">
                                            <p:txEl>
                                              <p:pRg st="4" end="4"/>
                                            </p:txEl>
                                          </p:spTgt>
                                        </p:tgtEl>
                                        <p:attrNameLst>
                                          <p:attrName>style.visibility</p:attrName>
                                        </p:attrNameLst>
                                      </p:cBhvr>
                                      <p:to>
                                        <p:strVal val="visible"/>
                                      </p:to>
                                    </p:set>
                                    <p:animEffect transition="in" filter="wipe(left)">
                                      <p:cBhvr>
                                        <p:cTn id="33" dur="500"/>
                                        <p:tgtEl>
                                          <p:spTgt spid="63795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7954" grpId="0" autoUpdateAnimBg="0"/>
      <p:bldP spid="637955" grpId="0" build="p"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0002" name="Rectangle 2"/>
          <p:cNvSpPr>
            <a:spLocks noChangeArrowheads="1"/>
          </p:cNvSpPr>
          <p:nvPr/>
        </p:nvSpPr>
        <p:spPr bwMode="auto">
          <a:xfrm>
            <a:off x="539750" y="1052513"/>
            <a:ext cx="6985000" cy="719137"/>
          </a:xfrm>
          <a:prstGeom prst="rect">
            <a:avLst/>
          </a:prstGeom>
          <a:noFill/>
          <a:ln w="9525">
            <a:noFill/>
            <a:miter lim="800000"/>
            <a:headEnd/>
            <a:tailEnd/>
          </a:ln>
        </p:spPr>
        <p:txBody>
          <a:bodyPr/>
          <a:lstStyle/>
          <a:p>
            <a:pPr marL="342900" indent="-342900" algn="l">
              <a:lnSpc>
                <a:spcPct val="100000"/>
              </a:lnSpc>
              <a:buClr>
                <a:srgbClr val="A90DAD"/>
              </a:buClr>
              <a:buSzTx/>
              <a:buFontTx/>
              <a:buNone/>
            </a:pPr>
            <a:r>
              <a:rPr lang="zh-CN" altLang="en-US" sz="4000">
                <a:ea typeface="华文行楷" pitchFamily="2" charset="-122"/>
              </a:rPr>
              <a:t>二、问卷的基本结构 </a:t>
            </a:r>
          </a:p>
        </p:txBody>
      </p:sp>
      <p:sp>
        <p:nvSpPr>
          <p:cNvPr id="640003" name="Rectangle 3"/>
          <p:cNvSpPr>
            <a:spLocks noChangeArrowheads="1"/>
          </p:cNvSpPr>
          <p:nvPr/>
        </p:nvSpPr>
        <p:spPr bwMode="auto">
          <a:xfrm>
            <a:off x="1547813" y="2060575"/>
            <a:ext cx="4465637" cy="4081463"/>
          </a:xfrm>
          <a:prstGeom prst="rect">
            <a:avLst/>
          </a:prstGeom>
          <a:noFill/>
          <a:ln w="9525">
            <a:noFill/>
            <a:miter lim="800000"/>
            <a:headEnd/>
            <a:tailEnd/>
          </a:ln>
          <a:effectLst/>
        </p:spPr>
        <p:txBody>
          <a:bodyPr wrap="none">
            <a:spAutoFit/>
          </a:bodyPr>
          <a:lstStyle/>
          <a:p>
            <a:pPr marL="609600" indent="-609600">
              <a:defRPr/>
            </a:pPr>
            <a:r>
              <a:rPr lang="zh-CN" altLang="en-US" sz="3200" b="1">
                <a:solidFill>
                  <a:srgbClr val="0000FF"/>
                </a:solidFill>
                <a:effectLst>
                  <a:outerShdw blurRad="38100" dist="38100" dir="2700000" algn="tl">
                    <a:srgbClr val="000000"/>
                  </a:outerShdw>
                </a:effectLst>
              </a:rPr>
              <a:t>标题</a:t>
            </a:r>
          </a:p>
          <a:p>
            <a:pPr marL="609600" indent="-609600">
              <a:defRPr/>
            </a:pPr>
            <a:r>
              <a:rPr lang="zh-CN" altLang="en-US" sz="3200" b="1">
                <a:solidFill>
                  <a:srgbClr val="0000FF"/>
                </a:solidFill>
                <a:effectLst>
                  <a:outerShdw blurRad="38100" dist="38100" dir="2700000" algn="tl">
                    <a:srgbClr val="000000"/>
                  </a:outerShdw>
                </a:effectLst>
              </a:rPr>
              <a:t>卷头语</a:t>
            </a:r>
          </a:p>
          <a:p>
            <a:pPr marL="609600" indent="-609600">
              <a:defRPr/>
            </a:pPr>
            <a:r>
              <a:rPr lang="zh-CN" altLang="en-US" sz="3200" b="1">
                <a:solidFill>
                  <a:srgbClr val="0000FF"/>
                </a:solidFill>
                <a:effectLst>
                  <a:outerShdw blurRad="38100" dist="38100" dir="2700000" algn="tl">
                    <a:srgbClr val="000000"/>
                  </a:outerShdw>
                </a:effectLst>
              </a:rPr>
              <a:t>指导语</a:t>
            </a:r>
          </a:p>
          <a:p>
            <a:pPr marL="609600" indent="-609600">
              <a:defRPr/>
            </a:pPr>
            <a:r>
              <a:rPr lang="zh-CN" altLang="en-US" sz="3200" b="1">
                <a:solidFill>
                  <a:srgbClr val="0000FF"/>
                </a:solidFill>
                <a:effectLst>
                  <a:outerShdw blurRad="38100" dist="38100" dir="2700000" algn="tl">
                    <a:srgbClr val="000000"/>
                  </a:outerShdw>
                </a:effectLst>
              </a:rPr>
              <a:t>问题与答案</a:t>
            </a:r>
          </a:p>
          <a:p>
            <a:pPr marL="609600" indent="-609600">
              <a:defRPr/>
            </a:pPr>
            <a:r>
              <a:rPr lang="zh-CN" altLang="en-US" sz="3200" b="1">
                <a:solidFill>
                  <a:srgbClr val="0000FF"/>
                </a:solidFill>
                <a:effectLst>
                  <a:outerShdw blurRad="38100" dist="38100" dir="2700000" algn="tl">
                    <a:srgbClr val="000000"/>
                  </a:outerShdw>
                </a:effectLst>
              </a:rPr>
              <a:t>被调查者的基本情况</a:t>
            </a:r>
          </a:p>
          <a:p>
            <a:pPr marL="609600" indent="-609600">
              <a:defRPr/>
            </a:pPr>
            <a:r>
              <a:rPr lang="zh-CN" altLang="en-US" sz="3200" b="1">
                <a:solidFill>
                  <a:srgbClr val="0000FF"/>
                </a:solidFill>
                <a:effectLst>
                  <a:outerShdw blurRad="38100" dist="38100" dir="2700000" algn="tl">
                    <a:srgbClr val="000000"/>
                  </a:outerShdw>
                </a:effectLst>
              </a:rPr>
              <a:t>编码</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40002"/>
                                        </p:tgtEl>
                                        <p:attrNameLst>
                                          <p:attrName>style.visibility</p:attrName>
                                        </p:attrNameLst>
                                      </p:cBhvr>
                                      <p:to>
                                        <p:strVal val="visible"/>
                                      </p:to>
                                    </p:set>
                                    <p:animEffect transition="in" filter="blinds(horizontal)">
                                      <p:cBhvr>
                                        <p:cTn id="7" dur="500"/>
                                        <p:tgtEl>
                                          <p:spTgt spid="64000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40003"/>
                                        </p:tgtEl>
                                        <p:attrNameLst>
                                          <p:attrName>style.visibility</p:attrName>
                                        </p:attrNameLst>
                                      </p:cBhvr>
                                      <p:to>
                                        <p:strVal val="visible"/>
                                      </p:to>
                                    </p:set>
                                    <p:animEffect transition="in" filter="dissolve">
                                      <p:cBhvr>
                                        <p:cTn id="12" dur="500"/>
                                        <p:tgtEl>
                                          <p:spTgt spid="6400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0002" grpId="0" autoUpdateAnimBg="0"/>
      <p:bldP spid="640003" grpId="0"/>
    </p:bldLst>
  </p:timing>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41026" name="Rectangle 2"/>
          <p:cNvSpPr>
            <a:spLocks noGrp="1" noChangeArrowheads="1"/>
          </p:cNvSpPr>
          <p:nvPr>
            <p:ph type="body" idx="1"/>
          </p:nvPr>
        </p:nvSpPr>
        <p:spPr>
          <a:xfrm>
            <a:off x="539750" y="692150"/>
            <a:ext cx="8153400" cy="5616575"/>
          </a:xfrm>
        </p:spPr>
        <p:txBody>
          <a:bodyPr/>
          <a:lstStyle/>
          <a:p>
            <a:pPr marL="609600" indent="-609600" algn="just" eaLnBrk="1" hangingPunct="1">
              <a:lnSpc>
                <a:spcPct val="120000"/>
              </a:lnSpc>
              <a:buClr>
                <a:srgbClr val="FF3399"/>
              </a:buClr>
              <a:buFont typeface="Wingdings" pitchFamily="2" charset="2"/>
              <a:buNone/>
              <a:defRPr/>
            </a:pPr>
            <a:r>
              <a:rPr lang="zh-CN" altLang="en-US" sz="3600" smtClean="0">
                <a:solidFill>
                  <a:schemeClr val="bg2"/>
                </a:solidFill>
                <a:effectLst/>
                <a:latin typeface="Times New Roman" pitchFamily="18" charset="0"/>
                <a:ea typeface="华文行楷" pitchFamily="2" charset="-122"/>
              </a:rPr>
              <a:t>三、问题与答案的设计</a:t>
            </a:r>
          </a:p>
          <a:p>
            <a:pPr marL="609600" indent="-609600" algn="just" eaLnBrk="1" hangingPunct="1">
              <a:lnSpc>
                <a:spcPct val="120000"/>
              </a:lnSpc>
              <a:buClr>
                <a:srgbClr val="FF3399"/>
              </a:buClr>
              <a:buFont typeface="Wingdings" pitchFamily="2" charset="2"/>
              <a:buNone/>
              <a:defRPr/>
            </a:pPr>
            <a:r>
              <a:rPr lang="en-US" altLang="zh-CN" sz="3600" smtClean="0">
                <a:solidFill>
                  <a:schemeClr val="bg2"/>
                </a:solidFill>
                <a:effectLst/>
                <a:latin typeface="Times New Roman" pitchFamily="18" charset="0"/>
                <a:ea typeface="华文行楷" pitchFamily="2" charset="-122"/>
              </a:rPr>
              <a:t>(</a:t>
            </a:r>
            <a:r>
              <a:rPr lang="zh-CN" altLang="en-US" sz="3600" smtClean="0">
                <a:solidFill>
                  <a:schemeClr val="bg2"/>
                </a:solidFill>
                <a:effectLst/>
                <a:latin typeface="Times New Roman" pitchFamily="18" charset="0"/>
                <a:ea typeface="华文行楷" pitchFamily="2" charset="-122"/>
              </a:rPr>
              <a:t>一）问题的类型</a:t>
            </a:r>
          </a:p>
          <a:p>
            <a:pPr marL="609600" indent="-609600" algn="just" eaLnBrk="1" hangingPunct="1">
              <a:lnSpc>
                <a:spcPct val="120000"/>
              </a:lnSpc>
              <a:buClr>
                <a:srgbClr val="FF3399"/>
              </a:buClr>
              <a:buFont typeface="Wingdings" pitchFamily="2" charset="2"/>
              <a:buNone/>
              <a:defRPr/>
            </a:pPr>
            <a:r>
              <a:rPr lang="zh-CN" altLang="en-US" sz="2800" b="1" smtClean="0">
                <a:solidFill>
                  <a:srgbClr val="0000FF"/>
                </a:solidFill>
                <a:latin typeface="Times New Roman" pitchFamily="18" charset="0"/>
              </a:rPr>
              <a:t>开放型问题：在问卷上仅给出的问题，不给出可供选择的答案，由被调查者根据问题自由回答。</a:t>
            </a:r>
          </a:p>
          <a:p>
            <a:pPr marL="609600" indent="-609600" algn="just" eaLnBrk="1" hangingPunct="1">
              <a:lnSpc>
                <a:spcPct val="120000"/>
              </a:lnSpc>
              <a:buClr>
                <a:srgbClr val="FF3399"/>
              </a:buClr>
              <a:buFont typeface="Wingdings" pitchFamily="2" charset="2"/>
              <a:buNone/>
              <a:defRPr/>
            </a:pPr>
            <a:r>
              <a:rPr lang="zh-CN" altLang="en-US" sz="2800" b="1" smtClean="0">
                <a:solidFill>
                  <a:srgbClr val="0000FF"/>
                </a:solidFill>
                <a:latin typeface="Times New Roman" pitchFamily="18" charset="0"/>
              </a:rPr>
              <a:t>封闭型问题：在问卷上同时列出问题和各种可能的备选答案，由被调查者从中选出一项或几项作为回答。</a:t>
            </a:r>
          </a:p>
          <a:p>
            <a:pPr marL="609600" indent="-609600" algn="just" eaLnBrk="1" hangingPunct="1">
              <a:lnSpc>
                <a:spcPct val="120000"/>
              </a:lnSpc>
              <a:buClr>
                <a:srgbClr val="FF3399"/>
              </a:buClr>
              <a:buFont typeface="Wingdings" pitchFamily="2" charset="2"/>
              <a:buNone/>
              <a:defRPr/>
            </a:pPr>
            <a:r>
              <a:rPr lang="zh-CN" altLang="en-US" sz="2800" b="1" smtClean="0">
                <a:solidFill>
                  <a:srgbClr val="0000FF"/>
                </a:solidFill>
                <a:latin typeface="Times New Roman" pitchFamily="18" charset="0"/>
              </a:rPr>
              <a:t>封闭型问题的形式：判断题、多选题、顺位题、表格式题</a:t>
            </a:r>
            <a:endParaRPr lang="zh-CN" altLang="en-US" sz="3600" smtClean="0">
              <a:solidFill>
                <a:schemeClr val="bg2"/>
              </a:solidFill>
              <a:effectLst/>
              <a:latin typeface="Times New Roman" pitchFamily="18" charset="0"/>
              <a:ea typeface="华文行楷" pitchFamily="2" charset="-122"/>
            </a:endParaRP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41026">
                                            <p:txEl>
                                              <p:pRg st="0" end="0"/>
                                            </p:txEl>
                                          </p:spTgt>
                                        </p:tgtEl>
                                        <p:attrNameLst>
                                          <p:attrName>style.visibility</p:attrName>
                                        </p:attrNameLst>
                                      </p:cBhvr>
                                      <p:to>
                                        <p:strVal val="visible"/>
                                      </p:to>
                                    </p:set>
                                    <p:animEffect transition="in" filter="wipe(left)">
                                      <p:cBhvr>
                                        <p:cTn id="7" dur="500"/>
                                        <p:tgtEl>
                                          <p:spTgt spid="64102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41026">
                                            <p:txEl>
                                              <p:pRg st="1" end="1"/>
                                            </p:txEl>
                                          </p:spTgt>
                                        </p:tgtEl>
                                        <p:attrNameLst>
                                          <p:attrName>style.visibility</p:attrName>
                                        </p:attrNameLst>
                                      </p:cBhvr>
                                      <p:to>
                                        <p:strVal val="visible"/>
                                      </p:to>
                                    </p:set>
                                    <p:animEffect transition="in" filter="wipe(left)">
                                      <p:cBhvr>
                                        <p:cTn id="12" dur="500"/>
                                        <p:tgtEl>
                                          <p:spTgt spid="64102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41026">
                                            <p:txEl>
                                              <p:pRg st="2" end="2"/>
                                            </p:txEl>
                                          </p:spTgt>
                                        </p:tgtEl>
                                        <p:attrNameLst>
                                          <p:attrName>style.visibility</p:attrName>
                                        </p:attrNameLst>
                                      </p:cBhvr>
                                      <p:to>
                                        <p:strVal val="visible"/>
                                      </p:to>
                                    </p:set>
                                    <p:animEffect transition="in" filter="wipe(left)">
                                      <p:cBhvr>
                                        <p:cTn id="17" dur="500"/>
                                        <p:tgtEl>
                                          <p:spTgt spid="64102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41026">
                                            <p:txEl>
                                              <p:pRg st="3" end="3"/>
                                            </p:txEl>
                                          </p:spTgt>
                                        </p:tgtEl>
                                        <p:attrNameLst>
                                          <p:attrName>style.visibility</p:attrName>
                                        </p:attrNameLst>
                                      </p:cBhvr>
                                      <p:to>
                                        <p:strVal val="visible"/>
                                      </p:to>
                                    </p:set>
                                    <p:animEffect transition="in" filter="wipe(left)">
                                      <p:cBhvr>
                                        <p:cTn id="22" dur="500"/>
                                        <p:tgtEl>
                                          <p:spTgt spid="64102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641026">
                                            <p:txEl>
                                              <p:pRg st="4" end="4"/>
                                            </p:txEl>
                                          </p:spTgt>
                                        </p:tgtEl>
                                        <p:attrNameLst>
                                          <p:attrName>style.visibility</p:attrName>
                                        </p:attrNameLst>
                                      </p:cBhvr>
                                      <p:to>
                                        <p:strVal val="visible"/>
                                      </p:to>
                                    </p:set>
                                    <p:animEffect transition="in" filter="wipe(left)">
                                      <p:cBhvr>
                                        <p:cTn id="27" dur="500"/>
                                        <p:tgtEl>
                                          <p:spTgt spid="64102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1026" grpId="0" build="p"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p:cNvGrpSpPr>
          <p:nvPr/>
        </p:nvGrpSpPr>
        <p:grpSpPr bwMode="auto">
          <a:xfrm>
            <a:off x="1219200" y="1554163"/>
            <a:ext cx="2895600" cy="4694237"/>
            <a:chOff x="768" y="979"/>
            <a:chExt cx="1824" cy="2957"/>
          </a:xfrm>
        </p:grpSpPr>
        <p:sp>
          <p:nvSpPr>
            <p:cNvPr id="645123" name="Text Box 3"/>
            <p:cNvSpPr txBox="1">
              <a:spLocks noChangeArrowheads="1"/>
            </p:cNvSpPr>
            <p:nvPr/>
          </p:nvSpPr>
          <p:spPr bwMode="auto">
            <a:xfrm>
              <a:off x="768" y="1578"/>
              <a:ext cx="1824" cy="2358"/>
            </a:xfrm>
            <a:prstGeom prst="rect">
              <a:avLst/>
            </a:prstGeom>
            <a:solidFill>
              <a:schemeClr val="tx1"/>
            </a:solidFill>
            <a:ln w="9525">
              <a:solidFill>
                <a:srgbClr val="FF00FF"/>
              </a:solidFill>
              <a:miter lim="800000"/>
              <a:headEnd/>
              <a:tailEnd/>
            </a:ln>
            <a:effectLst/>
          </p:spPr>
          <p:txBody>
            <a:bodyPr>
              <a:spAutoFit/>
            </a:bodyPr>
            <a:lstStyle/>
            <a:p>
              <a:pPr algn="l">
                <a:lnSpc>
                  <a:spcPct val="100000"/>
                </a:lnSpc>
                <a:spcBef>
                  <a:spcPct val="25000"/>
                </a:spcBef>
                <a:buClrTx/>
                <a:buSzTx/>
                <a:buFontTx/>
                <a:buNone/>
                <a:defRPr/>
              </a:pPr>
              <a:r>
                <a:rPr lang="zh-CN" altLang="en-US" sz="3200" b="1">
                  <a:solidFill>
                    <a:srgbClr val="FF00FF"/>
                  </a:solidFill>
                  <a:effectLst>
                    <a:outerShdw blurRad="38100" dist="38100" dir="2700000" algn="tl">
                      <a:srgbClr val="C0C0C0"/>
                    </a:outerShdw>
                  </a:effectLst>
                  <a:latin typeface="Tahoma" pitchFamily="34" charset="0"/>
                  <a:ea typeface="楷体_GB2312" pitchFamily="49" charset="-122"/>
                </a:rPr>
                <a:t>您认为吸烟有哪些害处？</a:t>
              </a:r>
            </a:p>
            <a:p>
              <a:pPr algn="l">
                <a:lnSpc>
                  <a:spcPct val="100000"/>
                </a:lnSpc>
                <a:spcBef>
                  <a:spcPct val="25000"/>
                </a:spcBef>
                <a:buClrTx/>
                <a:buSzTx/>
                <a:buFontTx/>
                <a:buNone/>
                <a:defRPr/>
              </a:pPr>
              <a:r>
                <a:rPr lang="zh-CN" altLang="en-US" sz="2800" b="1">
                  <a:solidFill>
                    <a:srgbClr val="000000"/>
                  </a:solidFill>
                  <a:latin typeface="Tahoma" pitchFamily="34" charset="0"/>
                  <a:ea typeface="方正楷体" pitchFamily="65" charset="-122"/>
                </a:rPr>
                <a:t>①危害自身健康</a:t>
              </a:r>
            </a:p>
            <a:p>
              <a:pPr algn="l">
                <a:lnSpc>
                  <a:spcPct val="100000"/>
                </a:lnSpc>
                <a:spcBef>
                  <a:spcPct val="25000"/>
                </a:spcBef>
                <a:buClrTx/>
                <a:buSzTx/>
                <a:buFontTx/>
                <a:buNone/>
                <a:defRPr/>
              </a:pPr>
              <a:r>
                <a:rPr lang="zh-CN" altLang="en-US" sz="2800" b="1">
                  <a:solidFill>
                    <a:srgbClr val="000000"/>
                  </a:solidFill>
                  <a:latin typeface="Tahoma" pitchFamily="34" charset="0"/>
                  <a:ea typeface="方正楷体" pitchFamily="65" charset="-122"/>
                </a:rPr>
                <a:t>②影响他人健康</a:t>
              </a:r>
            </a:p>
            <a:p>
              <a:pPr algn="l">
                <a:lnSpc>
                  <a:spcPct val="100000"/>
                </a:lnSpc>
                <a:spcBef>
                  <a:spcPct val="25000"/>
                </a:spcBef>
                <a:buClrTx/>
                <a:buSzTx/>
                <a:buFontTx/>
                <a:buNone/>
                <a:defRPr/>
              </a:pPr>
              <a:r>
                <a:rPr lang="zh-CN" altLang="en-US" sz="2800" b="1">
                  <a:solidFill>
                    <a:srgbClr val="000000"/>
                  </a:solidFill>
                  <a:latin typeface="Tahoma" pitchFamily="34" charset="0"/>
                  <a:ea typeface="方正楷体" pitchFamily="65" charset="-122"/>
                </a:rPr>
                <a:t>③浪费钱财</a:t>
              </a:r>
            </a:p>
            <a:p>
              <a:pPr algn="l">
                <a:lnSpc>
                  <a:spcPct val="100000"/>
                </a:lnSpc>
                <a:spcBef>
                  <a:spcPct val="25000"/>
                </a:spcBef>
                <a:buClrTx/>
                <a:buSzTx/>
                <a:buFontTx/>
                <a:buNone/>
                <a:defRPr/>
              </a:pPr>
              <a:r>
                <a:rPr lang="zh-CN" altLang="en-US" sz="2800" b="1">
                  <a:solidFill>
                    <a:srgbClr val="000000"/>
                  </a:solidFill>
                  <a:latin typeface="Tahoma" pitchFamily="34" charset="0"/>
                  <a:ea typeface="方正楷体" pitchFamily="65" charset="-122"/>
                </a:rPr>
                <a:t>④容易引起火灾</a:t>
              </a:r>
            </a:p>
            <a:p>
              <a:pPr algn="l">
                <a:lnSpc>
                  <a:spcPct val="100000"/>
                </a:lnSpc>
                <a:spcBef>
                  <a:spcPct val="25000"/>
                </a:spcBef>
                <a:buClrTx/>
                <a:buSzTx/>
                <a:buFontTx/>
                <a:buNone/>
                <a:defRPr/>
              </a:pPr>
              <a:r>
                <a:rPr lang="zh-CN" altLang="en-US" sz="2800" b="1">
                  <a:solidFill>
                    <a:srgbClr val="000000"/>
                  </a:solidFill>
                  <a:latin typeface="Tahoma" pitchFamily="34" charset="0"/>
                  <a:ea typeface="方正楷体" pitchFamily="65" charset="-122"/>
                </a:rPr>
                <a:t>⑤破坏家庭团结</a:t>
              </a:r>
            </a:p>
          </p:txBody>
        </p:sp>
        <p:sp>
          <p:nvSpPr>
            <p:cNvPr id="645124" name="Text Box 4"/>
            <p:cNvSpPr txBox="1">
              <a:spLocks noChangeArrowheads="1"/>
            </p:cNvSpPr>
            <p:nvPr/>
          </p:nvSpPr>
          <p:spPr bwMode="auto">
            <a:xfrm>
              <a:off x="960" y="979"/>
              <a:ext cx="1488" cy="365"/>
            </a:xfrm>
            <a:prstGeom prst="rect">
              <a:avLst/>
            </a:prstGeom>
            <a:solidFill>
              <a:srgbClr val="CCFFCC"/>
            </a:solid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latin typeface="Tahoma" pitchFamily="34" charset="0"/>
                  <a:ea typeface="楷体_GB2312" pitchFamily="49" charset="-122"/>
                </a:rPr>
                <a:t>封闭式问题</a:t>
              </a:r>
            </a:p>
          </p:txBody>
        </p:sp>
      </p:grpSp>
      <p:grpSp>
        <p:nvGrpSpPr>
          <p:cNvPr id="3" name="Group 5"/>
          <p:cNvGrpSpPr>
            <a:grpSpLocks/>
          </p:cNvGrpSpPr>
          <p:nvPr/>
        </p:nvGrpSpPr>
        <p:grpSpPr bwMode="auto">
          <a:xfrm>
            <a:off x="5105400" y="1554163"/>
            <a:ext cx="2895600" cy="4814887"/>
            <a:chOff x="3216" y="979"/>
            <a:chExt cx="1824" cy="3033"/>
          </a:xfrm>
        </p:grpSpPr>
        <p:sp>
          <p:nvSpPr>
            <p:cNvPr id="645126" name="Text Box 6"/>
            <p:cNvSpPr txBox="1">
              <a:spLocks noChangeArrowheads="1"/>
            </p:cNvSpPr>
            <p:nvPr/>
          </p:nvSpPr>
          <p:spPr bwMode="auto">
            <a:xfrm>
              <a:off x="3216" y="1654"/>
              <a:ext cx="1824" cy="2358"/>
            </a:xfrm>
            <a:prstGeom prst="rect">
              <a:avLst/>
            </a:prstGeom>
            <a:solidFill>
              <a:schemeClr val="tx1"/>
            </a:solidFill>
            <a:ln w="9525">
              <a:solidFill>
                <a:srgbClr val="FF00FF"/>
              </a:solidFill>
              <a:miter lim="800000"/>
              <a:headEnd/>
              <a:tailEnd/>
            </a:ln>
            <a:effectLst/>
          </p:spPr>
          <p:txBody>
            <a:bodyPr>
              <a:spAutoFit/>
            </a:bodyPr>
            <a:lstStyle/>
            <a:p>
              <a:pPr algn="l">
                <a:lnSpc>
                  <a:spcPct val="100000"/>
                </a:lnSpc>
                <a:spcBef>
                  <a:spcPct val="25000"/>
                </a:spcBef>
                <a:buClrTx/>
                <a:buSzTx/>
                <a:buFontTx/>
                <a:buNone/>
                <a:defRPr/>
              </a:pPr>
              <a:r>
                <a:rPr lang="zh-CN" altLang="en-US" sz="3200" b="1">
                  <a:solidFill>
                    <a:srgbClr val="FF00FF"/>
                  </a:solidFill>
                  <a:effectLst>
                    <a:outerShdw blurRad="38100" dist="38100" dir="2700000" algn="tl">
                      <a:srgbClr val="C0C0C0"/>
                    </a:outerShdw>
                  </a:effectLst>
                  <a:latin typeface="Tahoma" pitchFamily="34" charset="0"/>
                  <a:ea typeface="楷体_GB2312" pitchFamily="49" charset="-122"/>
                </a:rPr>
                <a:t>您认为吸烟有哪些害处？</a:t>
              </a:r>
            </a:p>
            <a:p>
              <a:pPr algn="l">
                <a:lnSpc>
                  <a:spcPct val="100000"/>
                </a:lnSpc>
                <a:spcBef>
                  <a:spcPct val="25000"/>
                </a:spcBef>
                <a:buClrTx/>
                <a:buSzTx/>
                <a:buFontTx/>
                <a:buNone/>
                <a:defRPr/>
              </a:pPr>
              <a:endParaRPr lang="zh-CN" altLang="en-US" sz="2800" b="1">
                <a:solidFill>
                  <a:schemeClr val="tx2"/>
                </a:solidFill>
                <a:latin typeface="Tahoma" pitchFamily="34" charset="0"/>
                <a:ea typeface="方正楷体" pitchFamily="65" charset="-122"/>
              </a:endParaRPr>
            </a:p>
            <a:p>
              <a:pPr algn="l">
                <a:lnSpc>
                  <a:spcPct val="100000"/>
                </a:lnSpc>
                <a:spcBef>
                  <a:spcPct val="25000"/>
                </a:spcBef>
                <a:buClrTx/>
                <a:buSzTx/>
                <a:buFontTx/>
                <a:buNone/>
                <a:defRPr/>
              </a:pPr>
              <a:endParaRPr lang="zh-CN" altLang="en-US" sz="2800" b="1">
                <a:solidFill>
                  <a:schemeClr val="tx2"/>
                </a:solidFill>
                <a:latin typeface="Tahoma" pitchFamily="34" charset="0"/>
                <a:ea typeface="方正楷体" pitchFamily="65" charset="-122"/>
              </a:endParaRPr>
            </a:p>
            <a:p>
              <a:pPr algn="l">
                <a:lnSpc>
                  <a:spcPct val="100000"/>
                </a:lnSpc>
                <a:spcBef>
                  <a:spcPct val="25000"/>
                </a:spcBef>
                <a:buClrTx/>
                <a:buSzTx/>
                <a:buFontTx/>
                <a:buNone/>
                <a:defRPr/>
              </a:pPr>
              <a:endParaRPr lang="zh-CN" altLang="en-US" sz="2800" b="1">
                <a:solidFill>
                  <a:schemeClr val="tx2"/>
                </a:solidFill>
                <a:latin typeface="Tahoma" pitchFamily="34" charset="0"/>
                <a:ea typeface="方正楷体" pitchFamily="65" charset="-122"/>
              </a:endParaRPr>
            </a:p>
            <a:p>
              <a:pPr algn="l">
                <a:lnSpc>
                  <a:spcPct val="100000"/>
                </a:lnSpc>
                <a:spcBef>
                  <a:spcPct val="25000"/>
                </a:spcBef>
                <a:buClrTx/>
                <a:buSzTx/>
                <a:buFontTx/>
                <a:buNone/>
                <a:defRPr/>
              </a:pPr>
              <a:endParaRPr lang="zh-CN" altLang="en-US" sz="2800" b="1">
                <a:solidFill>
                  <a:schemeClr val="tx2"/>
                </a:solidFill>
                <a:latin typeface="Tahoma" pitchFamily="34" charset="0"/>
                <a:ea typeface="方正楷体" pitchFamily="65" charset="-122"/>
              </a:endParaRPr>
            </a:p>
            <a:p>
              <a:pPr algn="l">
                <a:lnSpc>
                  <a:spcPct val="100000"/>
                </a:lnSpc>
                <a:spcBef>
                  <a:spcPct val="25000"/>
                </a:spcBef>
                <a:buClrTx/>
                <a:buSzTx/>
                <a:buFontTx/>
                <a:buNone/>
                <a:defRPr/>
              </a:pPr>
              <a:endParaRPr lang="en-US" altLang="zh-CN" sz="2800" b="1">
                <a:solidFill>
                  <a:schemeClr val="tx2"/>
                </a:solidFill>
                <a:latin typeface="Tahoma" pitchFamily="34" charset="0"/>
                <a:ea typeface="方正楷体" pitchFamily="65" charset="-122"/>
              </a:endParaRPr>
            </a:p>
          </p:txBody>
        </p:sp>
        <p:sp>
          <p:nvSpPr>
            <p:cNvPr id="645127" name="Text Box 7"/>
            <p:cNvSpPr txBox="1">
              <a:spLocks noChangeArrowheads="1"/>
            </p:cNvSpPr>
            <p:nvPr/>
          </p:nvSpPr>
          <p:spPr bwMode="auto">
            <a:xfrm>
              <a:off x="3360" y="979"/>
              <a:ext cx="1488" cy="365"/>
            </a:xfrm>
            <a:prstGeom prst="rect">
              <a:avLst/>
            </a:prstGeom>
            <a:solidFill>
              <a:srgbClr val="CCFFCC"/>
            </a:solid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latin typeface="Tahoma" pitchFamily="34" charset="0"/>
                  <a:ea typeface="楷体_GB2312" pitchFamily="49" charset="-122"/>
                </a:rPr>
                <a:t>开放式问题</a:t>
              </a:r>
            </a:p>
          </p:txBody>
        </p:sp>
      </p:grpSp>
      <p:sp>
        <p:nvSpPr>
          <p:cNvPr id="645128" name="AutoShape 8"/>
          <p:cNvSpPr>
            <a:spLocks noChangeArrowheads="1"/>
          </p:cNvSpPr>
          <p:nvPr/>
        </p:nvSpPr>
        <p:spPr bwMode="auto">
          <a:xfrm>
            <a:off x="152400" y="3657600"/>
            <a:ext cx="2590800" cy="1981200"/>
          </a:xfrm>
          <a:prstGeom prst="rightArrow">
            <a:avLst>
              <a:gd name="adj1" fmla="val 50000"/>
              <a:gd name="adj2" fmla="val 30852"/>
            </a:avLst>
          </a:prstGeom>
          <a:solidFill>
            <a:srgbClr val="FFFFCC"/>
          </a:solidFill>
          <a:ln w="9525">
            <a:solidFill>
              <a:srgbClr val="000000"/>
            </a:solidFill>
            <a:miter lim="800000"/>
            <a:headEnd/>
            <a:tailEnd/>
          </a:ln>
        </p:spPr>
        <p:txBody>
          <a:bodyPr anchor="ctr"/>
          <a:lstStyle/>
          <a:p>
            <a:pPr algn="ctr">
              <a:lnSpc>
                <a:spcPct val="100000"/>
              </a:lnSpc>
              <a:spcBef>
                <a:spcPct val="0"/>
              </a:spcBef>
              <a:buClrTx/>
              <a:buSzTx/>
              <a:buFontTx/>
              <a:buNone/>
            </a:pPr>
            <a:r>
              <a:rPr lang="zh-CN" altLang="en-US" sz="3200" b="1">
                <a:solidFill>
                  <a:srgbClr val="FF0000"/>
                </a:solidFill>
                <a:latin typeface="Tahoma" pitchFamily="34" charset="0"/>
                <a:ea typeface="楷体_GB2312" pitchFamily="49" charset="-122"/>
              </a:rPr>
              <a:t>容易控制，但不易全面</a:t>
            </a:r>
          </a:p>
        </p:txBody>
      </p:sp>
      <p:sp>
        <p:nvSpPr>
          <p:cNvPr id="645129" name="Rectangle 9"/>
          <p:cNvSpPr>
            <a:spLocks noChangeArrowheads="1"/>
          </p:cNvSpPr>
          <p:nvPr/>
        </p:nvSpPr>
        <p:spPr bwMode="auto">
          <a:xfrm>
            <a:off x="228600" y="557213"/>
            <a:ext cx="4772025" cy="641350"/>
          </a:xfrm>
          <a:prstGeom prst="rect">
            <a:avLst/>
          </a:prstGeom>
          <a:noFill/>
          <a:ln w="9525">
            <a:noFill/>
            <a:miter lim="800000"/>
            <a:headEnd/>
            <a:tailEnd/>
          </a:ln>
          <a:effectLst/>
        </p:spPr>
        <p:txBody>
          <a:bodyPr wrap="none">
            <a:spAutoFit/>
          </a:bodyPr>
          <a:lstStyle/>
          <a:p>
            <a:pPr algn="l">
              <a:lnSpc>
                <a:spcPct val="100000"/>
              </a:lnSpc>
              <a:spcBef>
                <a:spcPct val="50000"/>
              </a:spcBef>
              <a:buClrTx/>
              <a:buSzTx/>
              <a:buFontTx/>
              <a:buNone/>
              <a:defRPr/>
            </a:pPr>
            <a:r>
              <a:rPr lang="zh-CN" altLang="en-US" sz="3600" b="1" i="1">
                <a:solidFill>
                  <a:srgbClr val="FF0000"/>
                </a:solidFill>
                <a:effectLst>
                  <a:outerShdw blurRad="38100" dist="38100" dir="2700000" algn="tl">
                    <a:srgbClr val="000000"/>
                  </a:outerShdw>
                </a:effectLst>
                <a:latin typeface="Tahoma" pitchFamily="34" charset="0"/>
              </a:rPr>
              <a:t>调查问卷的问题类型：</a:t>
            </a:r>
          </a:p>
        </p:txBody>
      </p:sp>
      <p:sp>
        <p:nvSpPr>
          <p:cNvPr id="645131" name="Text Box 11"/>
          <p:cNvSpPr txBox="1">
            <a:spLocks noChangeArrowheads="1"/>
          </p:cNvSpPr>
          <p:nvPr/>
        </p:nvSpPr>
        <p:spPr bwMode="auto">
          <a:xfrm>
            <a:off x="5334000" y="3733800"/>
            <a:ext cx="2362200" cy="519113"/>
          </a:xfrm>
          <a:prstGeom prst="rect">
            <a:avLst/>
          </a:prstGeom>
          <a:noFill/>
          <a:ln w="9525">
            <a:noFill/>
            <a:miter lim="800000"/>
            <a:headEnd/>
            <a:tailEnd/>
          </a:ln>
        </p:spPr>
        <p:txBody>
          <a:bodyPr>
            <a:spAutoFit/>
          </a:bodyPr>
          <a:lstStyle/>
          <a:p>
            <a:pPr algn="l">
              <a:lnSpc>
                <a:spcPct val="100000"/>
              </a:lnSpc>
              <a:spcBef>
                <a:spcPct val="50000"/>
              </a:spcBef>
              <a:buClrTx/>
              <a:buSzTx/>
              <a:buFontTx/>
              <a:buNone/>
            </a:pPr>
            <a:r>
              <a:rPr lang="zh-CN" altLang="en-US" sz="2800" b="1">
                <a:solidFill>
                  <a:srgbClr val="FF0000"/>
                </a:solidFill>
                <a:latin typeface="Tahoma" pitchFamily="34" charset="0"/>
                <a:ea typeface="楷体_GB2312" pitchFamily="49" charset="-122"/>
              </a:rPr>
              <a:t>容易滋生腐败</a:t>
            </a:r>
          </a:p>
        </p:txBody>
      </p:sp>
      <p:sp>
        <p:nvSpPr>
          <p:cNvPr id="645132" name="Text Box 12"/>
          <p:cNvSpPr txBox="1">
            <a:spLocks noChangeArrowheads="1"/>
          </p:cNvSpPr>
          <p:nvPr/>
        </p:nvSpPr>
        <p:spPr bwMode="auto">
          <a:xfrm>
            <a:off x="3048000" y="2209800"/>
            <a:ext cx="2895600" cy="4276725"/>
          </a:xfrm>
          <a:prstGeom prst="rect">
            <a:avLst/>
          </a:prstGeom>
          <a:solidFill>
            <a:schemeClr val="tx1"/>
          </a:solidFill>
          <a:ln w="9525">
            <a:solidFill>
              <a:srgbClr val="FF00FF"/>
            </a:solidFill>
            <a:miter lim="800000"/>
            <a:headEnd/>
            <a:tailEnd/>
          </a:ln>
          <a:effectLst/>
        </p:spPr>
        <p:txBody>
          <a:bodyPr>
            <a:spAutoFit/>
          </a:bodyPr>
          <a:lstStyle/>
          <a:p>
            <a:pPr algn="l">
              <a:lnSpc>
                <a:spcPct val="100000"/>
              </a:lnSpc>
              <a:spcBef>
                <a:spcPct val="25000"/>
              </a:spcBef>
              <a:buClrTx/>
              <a:buSzTx/>
              <a:buFontTx/>
              <a:buNone/>
              <a:defRPr/>
            </a:pPr>
            <a:r>
              <a:rPr lang="zh-CN" altLang="en-US" sz="3200" b="1">
                <a:solidFill>
                  <a:srgbClr val="FF00FF"/>
                </a:solidFill>
                <a:effectLst>
                  <a:outerShdw blurRad="38100" dist="38100" dir="2700000" algn="tl">
                    <a:srgbClr val="C0C0C0"/>
                  </a:outerShdw>
                </a:effectLst>
                <a:latin typeface="Tahoma" pitchFamily="34" charset="0"/>
                <a:ea typeface="楷体_GB2312" pitchFamily="49" charset="-122"/>
              </a:rPr>
              <a:t>您认为吸烟有哪些害处？</a:t>
            </a:r>
          </a:p>
          <a:p>
            <a:pPr algn="l">
              <a:lnSpc>
                <a:spcPct val="100000"/>
              </a:lnSpc>
              <a:spcBef>
                <a:spcPct val="25000"/>
              </a:spcBef>
              <a:buClrTx/>
              <a:buSzTx/>
              <a:buFontTx/>
              <a:buNone/>
              <a:defRPr/>
            </a:pPr>
            <a:r>
              <a:rPr lang="zh-CN" altLang="en-US" sz="2800" b="1">
                <a:solidFill>
                  <a:srgbClr val="000000"/>
                </a:solidFill>
                <a:latin typeface="Tahoma" pitchFamily="34" charset="0"/>
                <a:ea typeface="方正楷体" pitchFamily="65" charset="-122"/>
              </a:rPr>
              <a:t>①危害自身健康</a:t>
            </a:r>
          </a:p>
          <a:p>
            <a:pPr algn="l">
              <a:lnSpc>
                <a:spcPct val="100000"/>
              </a:lnSpc>
              <a:spcBef>
                <a:spcPct val="25000"/>
              </a:spcBef>
              <a:buClrTx/>
              <a:buSzTx/>
              <a:buFontTx/>
              <a:buNone/>
              <a:defRPr/>
            </a:pPr>
            <a:r>
              <a:rPr lang="zh-CN" altLang="en-US" sz="2800" b="1">
                <a:solidFill>
                  <a:srgbClr val="000000"/>
                </a:solidFill>
                <a:latin typeface="Tahoma" pitchFamily="34" charset="0"/>
                <a:ea typeface="方正楷体" pitchFamily="65" charset="-122"/>
              </a:rPr>
              <a:t>②影响他人健康</a:t>
            </a:r>
          </a:p>
          <a:p>
            <a:pPr algn="l">
              <a:lnSpc>
                <a:spcPct val="100000"/>
              </a:lnSpc>
              <a:spcBef>
                <a:spcPct val="25000"/>
              </a:spcBef>
              <a:buClrTx/>
              <a:buSzTx/>
              <a:buFontTx/>
              <a:buNone/>
              <a:defRPr/>
            </a:pPr>
            <a:r>
              <a:rPr lang="zh-CN" altLang="en-US" sz="2800" b="1">
                <a:solidFill>
                  <a:srgbClr val="000000"/>
                </a:solidFill>
                <a:latin typeface="Tahoma" pitchFamily="34" charset="0"/>
                <a:ea typeface="方正楷体" pitchFamily="65" charset="-122"/>
              </a:rPr>
              <a:t>③浪费钱财</a:t>
            </a:r>
          </a:p>
          <a:p>
            <a:pPr algn="l">
              <a:lnSpc>
                <a:spcPct val="100000"/>
              </a:lnSpc>
              <a:spcBef>
                <a:spcPct val="25000"/>
              </a:spcBef>
              <a:buClrTx/>
              <a:buSzTx/>
              <a:buFontTx/>
              <a:buNone/>
              <a:defRPr/>
            </a:pPr>
            <a:r>
              <a:rPr lang="zh-CN" altLang="en-US" sz="2800" b="1">
                <a:solidFill>
                  <a:srgbClr val="000000"/>
                </a:solidFill>
                <a:latin typeface="Tahoma" pitchFamily="34" charset="0"/>
                <a:ea typeface="方正楷体" pitchFamily="65" charset="-122"/>
              </a:rPr>
              <a:t>④容易引起火灾</a:t>
            </a:r>
          </a:p>
          <a:p>
            <a:pPr algn="l">
              <a:lnSpc>
                <a:spcPct val="100000"/>
              </a:lnSpc>
              <a:spcBef>
                <a:spcPct val="25000"/>
              </a:spcBef>
              <a:buClrTx/>
              <a:buSzTx/>
              <a:buFontTx/>
              <a:buNone/>
              <a:defRPr/>
            </a:pPr>
            <a:r>
              <a:rPr lang="zh-CN" altLang="en-US" sz="2800" b="1">
                <a:solidFill>
                  <a:srgbClr val="000000"/>
                </a:solidFill>
                <a:latin typeface="Tahoma" pitchFamily="34" charset="0"/>
                <a:ea typeface="方正楷体" pitchFamily="65" charset="-122"/>
              </a:rPr>
              <a:t>⑤破坏家庭团结</a:t>
            </a:r>
          </a:p>
          <a:p>
            <a:pPr algn="l">
              <a:lnSpc>
                <a:spcPct val="100000"/>
              </a:lnSpc>
              <a:spcBef>
                <a:spcPct val="25000"/>
              </a:spcBef>
              <a:buClrTx/>
              <a:buSzTx/>
              <a:buFontTx/>
              <a:buNone/>
              <a:defRPr/>
            </a:pPr>
            <a:r>
              <a:rPr lang="zh-CN" altLang="en-US" sz="2800" b="1">
                <a:solidFill>
                  <a:srgbClr val="000000"/>
                </a:solidFill>
                <a:latin typeface="Tahoma" pitchFamily="34" charset="0"/>
                <a:ea typeface="方正楷体" pitchFamily="65" charset="-122"/>
              </a:rPr>
              <a:t>⑥其他 </a:t>
            </a:r>
          </a:p>
        </p:txBody>
      </p:sp>
      <p:sp>
        <p:nvSpPr>
          <p:cNvPr id="645133" name="AutoShape 13"/>
          <p:cNvSpPr>
            <a:spLocks noChangeArrowheads="1"/>
          </p:cNvSpPr>
          <p:nvPr/>
        </p:nvSpPr>
        <p:spPr bwMode="auto">
          <a:xfrm>
            <a:off x="6084888" y="3716338"/>
            <a:ext cx="2819400" cy="1905000"/>
          </a:xfrm>
          <a:prstGeom prst="leftArrow">
            <a:avLst>
              <a:gd name="adj1" fmla="val 50000"/>
              <a:gd name="adj2" fmla="val 37000"/>
            </a:avLst>
          </a:prstGeom>
          <a:solidFill>
            <a:srgbClr val="FFFFCC"/>
          </a:solidFill>
          <a:ln w="9525">
            <a:solidFill>
              <a:srgbClr val="000000"/>
            </a:solidFill>
            <a:miter lim="800000"/>
            <a:headEnd/>
            <a:tailEnd/>
          </a:ln>
        </p:spPr>
        <p:txBody>
          <a:bodyPr anchor="ctr"/>
          <a:lstStyle/>
          <a:p>
            <a:pPr algn="ctr">
              <a:lnSpc>
                <a:spcPct val="100000"/>
              </a:lnSpc>
              <a:spcBef>
                <a:spcPct val="0"/>
              </a:spcBef>
              <a:buClrTx/>
              <a:buSzTx/>
              <a:buFontTx/>
              <a:buNone/>
            </a:pPr>
            <a:r>
              <a:rPr lang="zh-CN" altLang="en-US" sz="3200" b="1">
                <a:solidFill>
                  <a:srgbClr val="FF0000"/>
                </a:solidFill>
                <a:latin typeface="Tahoma" pitchFamily="34" charset="0"/>
                <a:ea typeface="楷体_GB2312" pitchFamily="49" charset="-122"/>
              </a:rPr>
              <a:t>不易控制，但内容丰富</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645129"/>
                                        </p:tgtEl>
                                        <p:attrNameLst>
                                          <p:attrName>style.visibility</p:attrName>
                                        </p:attrNameLst>
                                      </p:cBhvr>
                                      <p:to>
                                        <p:strVal val="visible"/>
                                      </p:to>
                                    </p:set>
                                    <p:animEffect transition="in" filter="dissolve">
                                      <p:cBhvr>
                                        <p:cTn id="7" dur="500"/>
                                        <p:tgtEl>
                                          <p:spTgt spid="64512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par>
                          <p:cTn id="13" fill="hold">
                            <p:stCondLst>
                              <p:cond delay="500"/>
                            </p:stCondLst>
                            <p:childTnLst>
                              <p:par>
                                <p:cTn id="14" presetID="3" presetClass="entr" presetSubtype="10" fill="hold"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linds(horizontal)">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645131"/>
                                        </p:tgtEl>
                                        <p:attrNameLst>
                                          <p:attrName>style.visibility</p:attrName>
                                        </p:attrNameLst>
                                      </p:cBhvr>
                                      <p:to>
                                        <p:strVal val="visible"/>
                                      </p:to>
                                    </p:set>
                                    <p:animEffect transition="in" filter="dissolve">
                                      <p:cBhvr>
                                        <p:cTn id="21" dur="500"/>
                                        <p:tgtEl>
                                          <p:spTgt spid="645131"/>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645128"/>
                                        </p:tgtEl>
                                        <p:attrNameLst>
                                          <p:attrName>style.visibility</p:attrName>
                                        </p:attrNameLst>
                                      </p:cBhvr>
                                      <p:to>
                                        <p:strVal val="visible"/>
                                      </p:to>
                                    </p:set>
                                    <p:animEffect transition="in" filter="dissolve">
                                      <p:cBhvr>
                                        <p:cTn id="26" dur="500"/>
                                        <p:tgtEl>
                                          <p:spTgt spid="645128"/>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645133"/>
                                        </p:tgtEl>
                                        <p:attrNameLst>
                                          <p:attrName>style.visibility</p:attrName>
                                        </p:attrNameLst>
                                      </p:cBhvr>
                                      <p:to>
                                        <p:strVal val="visible"/>
                                      </p:to>
                                    </p:set>
                                    <p:animEffect transition="in" filter="dissolve">
                                      <p:cBhvr>
                                        <p:cTn id="31" dur="500"/>
                                        <p:tgtEl>
                                          <p:spTgt spid="645133"/>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645132"/>
                                        </p:tgtEl>
                                        <p:attrNameLst>
                                          <p:attrName>style.visibility</p:attrName>
                                        </p:attrNameLst>
                                      </p:cBhvr>
                                      <p:to>
                                        <p:strVal val="visible"/>
                                      </p:to>
                                    </p:set>
                                    <p:animEffect transition="in" filter="dissolve">
                                      <p:cBhvr>
                                        <p:cTn id="36" dur="500"/>
                                        <p:tgtEl>
                                          <p:spTgt spid="645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5128" grpId="0" animBg="1" autoUpdateAnimBg="0"/>
      <p:bldP spid="645129" grpId="0" autoUpdateAnimBg="0"/>
      <p:bldP spid="645131" grpId="0" autoUpdateAnimBg="0"/>
      <p:bldP spid="645132" grpId="0" animBg="1" autoUpdateAnimBg="0"/>
      <p:bldP spid="645133" grpId="0" animBg="1" autoUpdateAnimBg="0"/>
    </p:bldLst>
  </p:timing>
</p:sld>
</file>

<file path=ppt/slides/slide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43074" name="Rectangle 2"/>
          <p:cNvSpPr>
            <a:spLocks noGrp="1" noChangeArrowheads="1"/>
          </p:cNvSpPr>
          <p:nvPr>
            <p:ph type="body" idx="1"/>
          </p:nvPr>
        </p:nvSpPr>
        <p:spPr>
          <a:xfrm>
            <a:off x="539750" y="765175"/>
            <a:ext cx="8153400" cy="5543550"/>
          </a:xfrm>
        </p:spPr>
        <p:txBody>
          <a:bodyPr/>
          <a:lstStyle/>
          <a:p>
            <a:pPr marL="609600" indent="-609600" algn="just" eaLnBrk="1" hangingPunct="1">
              <a:lnSpc>
                <a:spcPct val="120000"/>
              </a:lnSpc>
              <a:buClr>
                <a:srgbClr val="FF3399"/>
              </a:buClr>
              <a:buFont typeface="Wingdings" pitchFamily="2" charset="2"/>
              <a:buNone/>
              <a:defRPr/>
            </a:pPr>
            <a:r>
              <a:rPr lang="zh-CN" altLang="en-US" smtClean="0">
                <a:solidFill>
                  <a:schemeClr val="bg2"/>
                </a:solidFill>
                <a:effectLst/>
                <a:latin typeface="Times New Roman" pitchFamily="18" charset="0"/>
                <a:ea typeface="华文行楷" pitchFamily="2" charset="-122"/>
              </a:rPr>
              <a:t>（二）答案的设计</a:t>
            </a:r>
          </a:p>
          <a:p>
            <a:pPr marL="609600" indent="-609600" algn="just" eaLnBrk="1" hangingPunct="1">
              <a:lnSpc>
                <a:spcPct val="120000"/>
              </a:lnSpc>
              <a:buClr>
                <a:srgbClr val="FF3399"/>
              </a:buClr>
              <a:buFont typeface="Wingdings" pitchFamily="2" charset="2"/>
              <a:buNone/>
              <a:defRPr/>
            </a:pPr>
            <a:r>
              <a:rPr lang="zh-CN" altLang="en-US" sz="2400" b="1" smtClean="0">
                <a:solidFill>
                  <a:srgbClr val="0000FF"/>
                </a:solidFill>
                <a:latin typeface="Times New Roman" pitchFamily="18" charset="0"/>
              </a:rPr>
              <a:t>穷尽性和互斥性</a:t>
            </a:r>
            <a:endParaRPr lang="zh-CN" altLang="en-US" smtClean="0">
              <a:solidFill>
                <a:schemeClr val="bg2"/>
              </a:solidFill>
              <a:effectLst/>
              <a:latin typeface="Times New Roman" pitchFamily="18" charset="0"/>
              <a:ea typeface="华文行楷" pitchFamily="2" charset="-122"/>
            </a:endParaRPr>
          </a:p>
          <a:p>
            <a:pPr marL="609600" indent="-609600" algn="just" eaLnBrk="1" hangingPunct="1">
              <a:lnSpc>
                <a:spcPct val="120000"/>
              </a:lnSpc>
              <a:buClr>
                <a:srgbClr val="FF3399"/>
              </a:buClr>
              <a:buFont typeface="Wingdings" pitchFamily="2" charset="2"/>
              <a:buNone/>
              <a:defRPr/>
            </a:pPr>
            <a:r>
              <a:rPr lang="zh-CN" altLang="en-US" smtClean="0">
                <a:solidFill>
                  <a:schemeClr val="bg2"/>
                </a:solidFill>
                <a:effectLst/>
                <a:latin typeface="Times New Roman" pitchFamily="18" charset="0"/>
                <a:ea typeface="华文行楷" pitchFamily="2" charset="-122"/>
              </a:rPr>
              <a:t>（三）问题的数目和答题时间</a:t>
            </a:r>
          </a:p>
          <a:p>
            <a:pPr marL="609600" indent="-609600" algn="just" eaLnBrk="1" hangingPunct="1">
              <a:lnSpc>
                <a:spcPct val="140000"/>
              </a:lnSpc>
              <a:buClr>
                <a:srgbClr val="FF3399"/>
              </a:buClr>
              <a:buFont typeface="Wingdings" pitchFamily="2" charset="2"/>
              <a:buNone/>
              <a:defRPr/>
            </a:pPr>
            <a:r>
              <a:rPr lang="zh-CN" altLang="en-US" sz="2400" b="1" smtClean="0">
                <a:solidFill>
                  <a:srgbClr val="0000FF"/>
                </a:solidFill>
                <a:latin typeface="Times New Roman" pitchFamily="18" charset="0"/>
              </a:rPr>
              <a:t>回答者</a:t>
            </a:r>
            <a:r>
              <a:rPr lang="en-US" altLang="zh-CN" sz="2400" b="1" smtClean="0">
                <a:solidFill>
                  <a:srgbClr val="0000FF"/>
                </a:solidFill>
                <a:latin typeface="Times New Roman" pitchFamily="18" charset="0"/>
              </a:rPr>
              <a:t>20</a:t>
            </a:r>
            <a:r>
              <a:rPr lang="zh-CN" altLang="en-US" sz="2400" b="1" smtClean="0">
                <a:solidFill>
                  <a:srgbClr val="0000FF"/>
                </a:solidFill>
                <a:latin typeface="Times New Roman" pitchFamily="18" charset="0"/>
              </a:rPr>
              <a:t>分钟内能够完成</a:t>
            </a:r>
          </a:p>
          <a:p>
            <a:pPr marL="609600" indent="-609600" algn="just" eaLnBrk="1" hangingPunct="1">
              <a:lnSpc>
                <a:spcPct val="140000"/>
              </a:lnSpc>
              <a:buClr>
                <a:srgbClr val="FF3399"/>
              </a:buClr>
              <a:buFont typeface="Wingdings" pitchFamily="2" charset="2"/>
              <a:buNone/>
              <a:defRPr/>
            </a:pPr>
            <a:r>
              <a:rPr lang="zh-CN" altLang="en-US" smtClean="0">
                <a:solidFill>
                  <a:schemeClr val="bg2"/>
                </a:solidFill>
                <a:effectLst/>
                <a:latin typeface="Times New Roman" pitchFamily="18" charset="0"/>
                <a:ea typeface="华文行楷" pitchFamily="2" charset="-122"/>
              </a:rPr>
              <a:t>（四）问题的编排技巧</a:t>
            </a:r>
          </a:p>
          <a:p>
            <a:pPr marL="609600" indent="-609600" algn="just" eaLnBrk="1" hangingPunct="1">
              <a:lnSpc>
                <a:spcPct val="140000"/>
              </a:lnSpc>
              <a:buClr>
                <a:srgbClr val="FF3399"/>
              </a:buClr>
              <a:buFont typeface="Wingdings" pitchFamily="2" charset="2"/>
              <a:buNone/>
              <a:defRPr/>
            </a:pPr>
            <a:r>
              <a:rPr lang="zh-CN" altLang="en-US" sz="2400" b="1" smtClean="0">
                <a:solidFill>
                  <a:srgbClr val="0000FF"/>
                </a:solidFill>
                <a:latin typeface="Times New Roman" pitchFamily="18" charset="0"/>
              </a:rPr>
              <a:t>先易后难</a:t>
            </a:r>
            <a:r>
              <a:rPr lang="zh-CN" altLang="en-US" sz="2400" smtClean="0"/>
              <a:t> </a:t>
            </a:r>
            <a:endParaRPr lang="zh-CN" altLang="en-US" smtClean="0">
              <a:solidFill>
                <a:schemeClr val="bg2"/>
              </a:solidFill>
              <a:effectLst/>
              <a:latin typeface="Times New Roman" pitchFamily="18" charset="0"/>
              <a:ea typeface="华文行楷" pitchFamily="2" charset="-122"/>
            </a:endParaRPr>
          </a:p>
          <a:p>
            <a:pPr marL="609600" indent="-609600" algn="just" eaLnBrk="1" hangingPunct="1">
              <a:lnSpc>
                <a:spcPct val="140000"/>
              </a:lnSpc>
              <a:buClr>
                <a:srgbClr val="FF3399"/>
              </a:buClr>
              <a:buFont typeface="Wingdings" pitchFamily="2" charset="2"/>
              <a:buNone/>
              <a:defRPr/>
            </a:pPr>
            <a:r>
              <a:rPr lang="zh-CN" altLang="en-US" smtClean="0">
                <a:solidFill>
                  <a:schemeClr val="bg2"/>
                </a:solidFill>
                <a:effectLst/>
                <a:latin typeface="Times New Roman" pitchFamily="18" charset="0"/>
                <a:ea typeface="华文行楷" pitchFamily="2" charset="-122"/>
              </a:rPr>
              <a:t>（五）问题的措辞</a:t>
            </a:r>
          </a:p>
          <a:p>
            <a:pPr marL="609600" indent="-609600" algn="just" eaLnBrk="1" hangingPunct="1">
              <a:lnSpc>
                <a:spcPct val="140000"/>
              </a:lnSpc>
              <a:buClr>
                <a:srgbClr val="FF3399"/>
              </a:buClr>
              <a:buFont typeface="Wingdings" pitchFamily="2" charset="2"/>
              <a:buNone/>
              <a:defRPr/>
            </a:pPr>
            <a:r>
              <a:rPr lang="zh-CN" altLang="en-US" sz="2400" b="1" smtClean="0">
                <a:solidFill>
                  <a:srgbClr val="0000FF"/>
                </a:solidFill>
                <a:latin typeface="Times New Roman" pitchFamily="18" charset="0"/>
              </a:rPr>
              <a:t>科学、明确</a:t>
            </a:r>
            <a:r>
              <a:rPr lang="zh-CN" altLang="en-US" sz="2400" smtClean="0"/>
              <a:t> </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43074">
                                            <p:txEl>
                                              <p:pRg st="0" end="0"/>
                                            </p:txEl>
                                          </p:spTgt>
                                        </p:tgtEl>
                                        <p:attrNameLst>
                                          <p:attrName>style.visibility</p:attrName>
                                        </p:attrNameLst>
                                      </p:cBhvr>
                                      <p:to>
                                        <p:strVal val="visible"/>
                                      </p:to>
                                    </p:set>
                                    <p:animEffect transition="in" filter="wipe(left)">
                                      <p:cBhvr>
                                        <p:cTn id="7" dur="500"/>
                                        <p:tgtEl>
                                          <p:spTgt spid="64307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43074">
                                            <p:txEl>
                                              <p:pRg st="1" end="1"/>
                                            </p:txEl>
                                          </p:spTgt>
                                        </p:tgtEl>
                                        <p:attrNameLst>
                                          <p:attrName>style.visibility</p:attrName>
                                        </p:attrNameLst>
                                      </p:cBhvr>
                                      <p:to>
                                        <p:strVal val="visible"/>
                                      </p:to>
                                    </p:set>
                                    <p:animEffect transition="in" filter="wipe(left)">
                                      <p:cBhvr>
                                        <p:cTn id="12" dur="500"/>
                                        <p:tgtEl>
                                          <p:spTgt spid="64307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43074">
                                            <p:txEl>
                                              <p:pRg st="2" end="2"/>
                                            </p:txEl>
                                          </p:spTgt>
                                        </p:tgtEl>
                                        <p:attrNameLst>
                                          <p:attrName>style.visibility</p:attrName>
                                        </p:attrNameLst>
                                      </p:cBhvr>
                                      <p:to>
                                        <p:strVal val="visible"/>
                                      </p:to>
                                    </p:set>
                                    <p:animEffect transition="in" filter="wipe(left)">
                                      <p:cBhvr>
                                        <p:cTn id="17" dur="500"/>
                                        <p:tgtEl>
                                          <p:spTgt spid="64307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43074">
                                            <p:txEl>
                                              <p:pRg st="3" end="3"/>
                                            </p:txEl>
                                          </p:spTgt>
                                        </p:tgtEl>
                                        <p:attrNameLst>
                                          <p:attrName>style.visibility</p:attrName>
                                        </p:attrNameLst>
                                      </p:cBhvr>
                                      <p:to>
                                        <p:strVal val="visible"/>
                                      </p:to>
                                    </p:set>
                                    <p:animEffect transition="in" filter="wipe(left)">
                                      <p:cBhvr>
                                        <p:cTn id="22" dur="500"/>
                                        <p:tgtEl>
                                          <p:spTgt spid="64307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643074">
                                            <p:txEl>
                                              <p:pRg st="4" end="4"/>
                                            </p:txEl>
                                          </p:spTgt>
                                        </p:tgtEl>
                                        <p:attrNameLst>
                                          <p:attrName>style.visibility</p:attrName>
                                        </p:attrNameLst>
                                      </p:cBhvr>
                                      <p:to>
                                        <p:strVal val="visible"/>
                                      </p:to>
                                    </p:set>
                                    <p:animEffect transition="in" filter="wipe(left)">
                                      <p:cBhvr>
                                        <p:cTn id="27" dur="500"/>
                                        <p:tgtEl>
                                          <p:spTgt spid="64307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643074">
                                            <p:txEl>
                                              <p:pRg st="5" end="5"/>
                                            </p:txEl>
                                          </p:spTgt>
                                        </p:tgtEl>
                                        <p:attrNameLst>
                                          <p:attrName>style.visibility</p:attrName>
                                        </p:attrNameLst>
                                      </p:cBhvr>
                                      <p:to>
                                        <p:strVal val="visible"/>
                                      </p:to>
                                    </p:set>
                                    <p:animEffect transition="in" filter="wipe(left)">
                                      <p:cBhvr>
                                        <p:cTn id="32" dur="500"/>
                                        <p:tgtEl>
                                          <p:spTgt spid="64307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643074">
                                            <p:txEl>
                                              <p:pRg st="6" end="6"/>
                                            </p:txEl>
                                          </p:spTgt>
                                        </p:tgtEl>
                                        <p:attrNameLst>
                                          <p:attrName>style.visibility</p:attrName>
                                        </p:attrNameLst>
                                      </p:cBhvr>
                                      <p:to>
                                        <p:strVal val="visible"/>
                                      </p:to>
                                    </p:set>
                                    <p:animEffect transition="in" filter="wipe(left)">
                                      <p:cBhvr>
                                        <p:cTn id="37" dur="500"/>
                                        <p:tgtEl>
                                          <p:spTgt spid="64307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643074">
                                            <p:txEl>
                                              <p:pRg st="7" end="7"/>
                                            </p:txEl>
                                          </p:spTgt>
                                        </p:tgtEl>
                                        <p:attrNameLst>
                                          <p:attrName>style.visibility</p:attrName>
                                        </p:attrNameLst>
                                      </p:cBhvr>
                                      <p:to>
                                        <p:strVal val="visible"/>
                                      </p:to>
                                    </p:set>
                                    <p:animEffect transition="in" filter="wipe(left)">
                                      <p:cBhvr>
                                        <p:cTn id="42" dur="500"/>
                                        <p:tgtEl>
                                          <p:spTgt spid="64307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3074" grpId="0" build="p" autoUpdateAnimBg="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6146" name="Rectangle 2"/>
          <p:cNvSpPr>
            <a:spLocks noChangeArrowheads="1"/>
          </p:cNvSpPr>
          <p:nvPr/>
        </p:nvSpPr>
        <p:spPr bwMode="auto">
          <a:xfrm>
            <a:off x="304800" y="806450"/>
            <a:ext cx="4772025" cy="641350"/>
          </a:xfrm>
          <a:prstGeom prst="rect">
            <a:avLst/>
          </a:prstGeom>
          <a:noFill/>
          <a:ln w="9525">
            <a:noFill/>
            <a:miter lim="800000"/>
            <a:headEnd/>
            <a:tailEnd/>
          </a:ln>
          <a:effectLst/>
        </p:spPr>
        <p:txBody>
          <a:bodyPr wrap="none">
            <a:spAutoFit/>
          </a:bodyPr>
          <a:lstStyle/>
          <a:p>
            <a:pPr algn="l">
              <a:lnSpc>
                <a:spcPct val="100000"/>
              </a:lnSpc>
              <a:spcBef>
                <a:spcPct val="50000"/>
              </a:spcBef>
              <a:buClrTx/>
              <a:buSzTx/>
              <a:buFontTx/>
              <a:buNone/>
              <a:defRPr/>
            </a:pPr>
            <a:r>
              <a:rPr lang="zh-CN" altLang="en-US" sz="3600" b="1" i="1">
                <a:solidFill>
                  <a:srgbClr val="FF0000"/>
                </a:solidFill>
                <a:effectLst>
                  <a:outerShdw blurRad="38100" dist="38100" dir="2700000" algn="tl">
                    <a:srgbClr val="000000"/>
                  </a:outerShdw>
                </a:effectLst>
                <a:latin typeface="Tahoma" pitchFamily="34" charset="0"/>
              </a:rPr>
              <a:t>问卷设计的基本要求：</a:t>
            </a:r>
          </a:p>
        </p:txBody>
      </p:sp>
      <p:sp>
        <p:nvSpPr>
          <p:cNvPr id="646147" name="Rectangle 3"/>
          <p:cNvSpPr>
            <a:spLocks noChangeArrowheads="1"/>
          </p:cNvSpPr>
          <p:nvPr/>
        </p:nvSpPr>
        <p:spPr bwMode="auto">
          <a:xfrm>
            <a:off x="3276600" y="1852613"/>
            <a:ext cx="4279900" cy="579437"/>
          </a:xfrm>
          <a:prstGeom prst="rect">
            <a:avLst/>
          </a:prstGeom>
          <a:noFill/>
          <a:ln w="9525">
            <a:noFill/>
            <a:miter lim="800000"/>
            <a:headEnd/>
            <a:tailEnd/>
          </a:ln>
          <a:effectLst/>
        </p:spPr>
        <p:txBody>
          <a:bodyPr wrap="none">
            <a:spAutoFit/>
          </a:bodyPr>
          <a:lstStyle/>
          <a:p>
            <a:pPr algn="l">
              <a:lnSpc>
                <a:spcPct val="100000"/>
              </a:lnSpc>
              <a:spcBef>
                <a:spcPct val="0"/>
              </a:spcBef>
              <a:buClrTx/>
              <a:buSzTx/>
              <a:buFontTx/>
              <a:buNone/>
              <a:defRPr/>
            </a:pPr>
            <a:r>
              <a:rPr lang="zh-CN" altLang="en-US" sz="3200" b="1">
                <a:solidFill>
                  <a:srgbClr val="FF00FF"/>
                </a:solidFill>
                <a:effectLst>
                  <a:outerShdw blurRad="38100" dist="38100" dir="2700000" algn="tl">
                    <a:srgbClr val="000000"/>
                  </a:outerShdw>
                </a:effectLst>
                <a:ea typeface="楷体_GB2312" pitchFamily="49" charset="-122"/>
              </a:rPr>
              <a:t>问题的提出要紧扣主题</a:t>
            </a:r>
          </a:p>
        </p:txBody>
      </p:sp>
      <p:sp>
        <p:nvSpPr>
          <p:cNvPr id="646148" name="Rectangle 4"/>
          <p:cNvSpPr>
            <a:spLocks noChangeArrowheads="1"/>
          </p:cNvSpPr>
          <p:nvPr/>
        </p:nvSpPr>
        <p:spPr bwMode="auto">
          <a:xfrm>
            <a:off x="3197225" y="2667000"/>
            <a:ext cx="4727575" cy="1066800"/>
          </a:xfrm>
          <a:prstGeom prst="rect">
            <a:avLst/>
          </a:prstGeom>
          <a:noFill/>
          <a:ln w="9525">
            <a:noFill/>
            <a:miter lim="800000"/>
            <a:headEnd/>
            <a:tailEnd/>
          </a:ln>
          <a:effectLst/>
        </p:spPr>
        <p:txBody>
          <a:bodyPr>
            <a:spAutoFit/>
          </a:bodyPr>
          <a:lstStyle/>
          <a:p>
            <a:pPr algn="l">
              <a:lnSpc>
                <a:spcPct val="100000"/>
              </a:lnSpc>
              <a:spcBef>
                <a:spcPct val="0"/>
              </a:spcBef>
              <a:buClrTx/>
              <a:buSzTx/>
              <a:buFontTx/>
              <a:buNone/>
              <a:defRPr/>
            </a:pPr>
            <a:r>
              <a:rPr lang="zh-CN" altLang="en-US" sz="3200" b="1">
                <a:solidFill>
                  <a:srgbClr val="FF00FF"/>
                </a:solidFill>
                <a:effectLst>
                  <a:outerShdw blurRad="38100" dist="38100" dir="2700000" algn="tl">
                    <a:srgbClr val="000000"/>
                  </a:outerShdw>
                </a:effectLst>
                <a:ea typeface="楷体_GB2312" pitchFamily="49" charset="-122"/>
              </a:rPr>
              <a:t>问句和标准答案要易于理解和回答</a:t>
            </a:r>
          </a:p>
        </p:txBody>
      </p:sp>
      <p:sp>
        <p:nvSpPr>
          <p:cNvPr id="646149" name="Rectangle 5"/>
          <p:cNvSpPr>
            <a:spLocks noChangeArrowheads="1"/>
          </p:cNvSpPr>
          <p:nvPr/>
        </p:nvSpPr>
        <p:spPr bwMode="auto">
          <a:xfrm>
            <a:off x="3200400" y="3810000"/>
            <a:ext cx="5332413" cy="1066800"/>
          </a:xfrm>
          <a:prstGeom prst="rect">
            <a:avLst/>
          </a:prstGeom>
          <a:noFill/>
          <a:ln w="9525">
            <a:noFill/>
            <a:miter lim="800000"/>
            <a:headEnd/>
            <a:tailEnd/>
          </a:ln>
          <a:effectLst/>
        </p:spPr>
        <p:txBody>
          <a:bodyPr>
            <a:spAutoFit/>
          </a:bodyPr>
          <a:lstStyle/>
          <a:p>
            <a:pPr algn="l">
              <a:lnSpc>
                <a:spcPct val="100000"/>
              </a:lnSpc>
              <a:spcBef>
                <a:spcPct val="0"/>
              </a:spcBef>
              <a:buClrTx/>
              <a:buSzTx/>
              <a:buFontTx/>
              <a:buNone/>
              <a:defRPr/>
            </a:pPr>
            <a:r>
              <a:rPr lang="zh-CN" altLang="en-US" sz="3200" b="1">
                <a:solidFill>
                  <a:srgbClr val="FF00FF"/>
                </a:solidFill>
                <a:effectLst>
                  <a:outerShdw blurRad="38100" dist="38100" dir="2700000" algn="tl">
                    <a:srgbClr val="000000"/>
                  </a:outerShdw>
                </a:effectLst>
                <a:ea typeface="楷体_GB2312" pitchFamily="49" charset="-122"/>
              </a:rPr>
              <a:t>先易后难、先封闭后开放、先基本问题后派生问题</a:t>
            </a:r>
          </a:p>
        </p:txBody>
      </p:sp>
      <p:sp>
        <p:nvSpPr>
          <p:cNvPr id="646150" name="Rectangle 6"/>
          <p:cNvSpPr>
            <a:spLocks noChangeArrowheads="1"/>
          </p:cNvSpPr>
          <p:nvPr/>
        </p:nvSpPr>
        <p:spPr bwMode="auto">
          <a:xfrm>
            <a:off x="3200400" y="5105400"/>
            <a:ext cx="3867150" cy="579438"/>
          </a:xfrm>
          <a:prstGeom prst="rect">
            <a:avLst/>
          </a:prstGeom>
          <a:noFill/>
          <a:ln w="9525">
            <a:noFill/>
            <a:miter lim="800000"/>
            <a:headEnd/>
            <a:tailEnd/>
          </a:ln>
          <a:effectLst/>
        </p:spPr>
        <p:txBody>
          <a:bodyPr wrap="none">
            <a:spAutoFit/>
          </a:bodyPr>
          <a:lstStyle/>
          <a:p>
            <a:pPr algn="l">
              <a:lnSpc>
                <a:spcPct val="100000"/>
              </a:lnSpc>
              <a:spcBef>
                <a:spcPct val="0"/>
              </a:spcBef>
              <a:buClrTx/>
              <a:buSzTx/>
              <a:buFontTx/>
              <a:buNone/>
              <a:defRPr/>
            </a:pPr>
            <a:r>
              <a:rPr lang="zh-CN" altLang="en-US" sz="3200" b="1">
                <a:solidFill>
                  <a:srgbClr val="FF00FF"/>
                </a:solidFill>
                <a:effectLst>
                  <a:outerShdw blurRad="38100" dist="38100" dir="2700000" algn="tl">
                    <a:srgbClr val="000000"/>
                  </a:outerShdw>
                </a:effectLst>
                <a:ea typeface="楷体_GB2312" pitchFamily="49" charset="-122"/>
              </a:rPr>
              <a:t>以不超过</a:t>
            </a:r>
            <a:r>
              <a:rPr lang="en-US" altLang="zh-CN" sz="3200" b="1">
                <a:solidFill>
                  <a:srgbClr val="FF00FF"/>
                </a:solidFill>
                <a:effectLst>
                  <a:outerShdw blurRad="38100" dist="38100" dir="2700000" algn="tl">
                    <a:srgbClr val="000000"/>
                  </a:outerShdw>
                </a:effectLst>
                <a:ea typeface="楷体_GB2312" pitchFamily="49" charset="-122"/>
              </a:rPr>
              <a:t>20</a:t>
            </a:r>
            <a:r>
              <a:rPr lang="zh-CN" altLang="en-US" sz="3200" b="1">
                <a:solidFill>
                  <a:srgbClr val="FF00FF"/>
                </a:solidFill>
                <a:effectLst>
                  <a:outerShdw blurRad="38100" dist="38100" dir="2700000" algn="tl">
                    <a:srgbClr val="000000"/>
                  </a:outerShdw>
                </a:effectLst>
                <a:ea typeface="楷体_GB2312" pitchFamily="49" charset="-122"/>
              </a:rPr>
              <a:t>分钟为宜</a:t>
            </a:r>
          </a:p>
        </p:txBody>
      </p:sp>
      <p:grpSp>
        <p:nvGrpSpPr>
          <p:cNvPr id="2" name="Group 7"/>
          <p:cNvGrpSpPr>
            <a:grpSpLocks/>
          </p:cNvGrpSpPr>
          <p:nvPr/>
        </p:nvGrpSpPr>
        <p:grpSpPr bwMode="auto">
          <a:xfrm>
            <a:off x="914400" y="1852613"/>
            <a:ext cx="2057400" cy="3862387"/>
            <a:chOff x="576" y="1167"/>
            <a:chExt cx="1296" cy="2433"/>
          </a:xfrm>
        </p:grpSpPr>
        <p:sp>
          <p:nvSpPr>
            <p:cNvPr id="646152" name="Rectangle 8"/>
            <p:cNvSpPr>
              <a:spLocks noChangeArrowheads="1"/>
            </p:cNvSpPr>
            <p:nvPr/>
          </p:nvSpPr>
          <p:spPr bwMode="auto">
            <a:xfrm>
              <a:off x="590" y="1167"/>
              <a:ext cx="1278" cy="410"/>
            </a:xfrm>
            <a:prstGeom prst="rect">
              <a:avLst/>
            </a:prstGeom>
            <a:solidFill>
              <a:srgbClr val="CCFFCC"/>
            </a:solidFill>
            <a:ln w="9525">
              <a:solidFill>
                <a:srgbClr val="FF00FF"/>
              </a:solidFill>
              <a:miter lim="800000"/>
              <a:headEnd/>
              <a:tailEnd/>
            </a:ln>
            <a:effectLst>
              <a:outerShdw dist="107763" dir="13500000" algn="ctr" rotWithShape="0">
                <a:schemeClr val="bg2"/>
              </a:outerShdw>
            </a:effectLst>
          </p:spPr>
          <p:txBody>
            <a:bodyPr wrap="none">
              <a:spAutoFit/>
            </a:bodyPr>
            <a:lstStyle/>
            <a:p>
              <a:pPr algn="l">
                <a:lnSpc>
                  <a:spcPct val="100000"/>
                </a:lnSpc>
                <a:spcBef>
                  <a:spcPct val="0"/>
                </a:spcBef>
                <a:buClrTx/>
                <a:buSzTx/>
                <a:buFontTx/>
                <a:buNone/>
                <a:defRPr/>
              </a:pPr>
              <a:r>
                <a:rPr lang="zh-CN" altLang="en-US" sz="3600" b="1">
                  <a:solidFill>
                    <a:srgbClr val="000000"/>
                  </a:solidFill>
                  <a:effectLst>
                    <a:outerShdw blurRad="38100" dist="38100" dir="2700000" algn="tl">
                      <a:srgbClr val="FFFFFF"/>
                    </a:outerShdw>
                  </a:effectLst>
                </a:rPr>
                <a:t>主题明确</a:t>
              </a:r>
            </a:p>
          </p:txBody>
        </p:sp>
        <p:sp>
          <p:nvSpPr>
            <p:cNvPr id="646153" name="Rectangle 9"/>
            <p:cNvSpPr>
              <a:spLocks noChangeArrowheads="1"/>
            </p:cNvSpPr>
            <p:nvPr/>
          </p:nvSpPr>
          <p:spPr bwMode="auto">
            <a:xfrm>
              <a:off x="595" y="1846"/>
              <a:ext cx="1277" cy="410"/>
            </a:xfrm>
            <a:prstGeom prst="rect">
              <a:avLst/>
            </a:prstGeom>
            <a:solidFill>
              <a:srgbClr val="CCFFCC"/>
            </a:solidFill>
            <a:ln w="9525">
              <a:solidFill>
                <a:srgbClr val="FF00FF"/>
              </a:solidFill>
              <a:miter lim="800000"/>
              <a:headEnd/>
              <a:tailEnd/>
            </a:ln>
            <a:effectLst>
              <a:outerShdw dist="107763" dir="13500000" algn="ctr" rotWithShape="0">
                <a:schemeClr val="bg2"/>
              </a:outerShdw>
            </a:effectLst>
          </p:spPr>
          <p:txBody>
            <a:bodyPr wrap="none">
              <a:spAutoFit/>
            </a:bodyPr>
            <a:lstStyle/>
            <a:p>
              <a:pPr algn="l">
                <a:lnSpc>
                  <a:spcPct val="100000"/>
                </a:lnSpc>
                <a:spcBef>
                  <a:spcPct val="0"/>
                </a:spcBef>
                <a:buClrTx/>
                <a:buSzTx/>
                <a:buFontTx/>
                <a:buNone/>
                <a:defRPr/>
              </a:pPr>
              <a:r>
                <a:rPr lang="zh-CN" altLang="en-US" sz="3600" b="1">
                  <a:solidFill>
                    <a:srgbClr val="000000"/>
                  </a:solidFill>
                  <a:effectLst>
                    <a:outerShdw blurRad="38100" dist="38100" dir="2700000" algn="tl">
                      <a:srgbClr val="FFFFFF"/>
                    </a:outerShdw>
                  </a:effectLst>
                </a:rPr>
                <a:t>提问科学</a:t>
              </a:r>
            </a:p>
          </p:txBody>
        </p:sp>
        <p:sp>
          <p:nvSpPr>
            <p:cNvPr id="646154" name="Rectangle 10"/>
            <p:cNvSpPr>
              <a:spLocks noChangeArrowheads="1"/>
            </p:cNvSpPr>
            <p:nvPr/>
          </p:nvSpPr>
          <p:spPr bwMode="auto">
            <a:xfrm>
              <a:off x="590" y="2518"/>
              <a:ext cx="1278" cy="410"/>
            </a:xfrm>
            <a:prstGeom prst="rect">
              <a:avLst/>
            </a:prstGeom>
            <a:solidFill>
              <a:srgbClr val="CCFFCC"/>
            </a:solidFill>
            <a:ln w="9525">
              <a:solidFill>
                <a:srgbClr val="FF00FF"/>
              </a:solidFill>
              <a:miter lim="800000"/>
              <a:headEnd/>
              <a:tailEnd/>
            </a:ln>
            <a:effectLst>
              <a:outerShdw dist="107763" dir="13500000" algn="ctr" rotWithShape="0">
                <a:schemeClr val="bg2"/>
              </a:outerShdw>
            </a:effectLst>
          </p:spPr>
          <p:txBody>
            <a:bodyPr wrap="none">
              <a:spAutoFit/>
            </a:bodyPr>
            <a:lstStyle/>
            <a:p>
              <a:pPr algn="l">
                <a:lnSpc>
                  <a:spcPct val="100000"/>
                </a:lnSpc>
                <a:spcBef>
                  <a:spcPct val="0"/>
                </a:spcBef>
                <a:buClrTx/>
                <a:buSzTx/>
                <a:buFontTx/>
                <a:buNone/>
                <a:defRPr/>
              </a:pPr>
              <a:r>
                <a:rPr lang="zh-CN" altLang="en-US" sz="3600" b="1">
                  <a:solidFill>
                    <a:srgbClr val="000000"/>
                  </a:solidFill>
                  <a:effectLst>
                    <a:outerShdw blurRad="38100" dist="38100" dir="2700000" algn="tl">
                      <a:srgbClr val="FFFFFF"/>
                    </a:outerShdw>
                  </a:effectLst>
                </a:rPr>
                <a:t>逻辑性强</a:t>
              </a:r>
            </a:p>
          </p:txBody>
        </p:sp>
        <p:sp>
          <p:nvSpPr>
            <p:cNvPr id="646155" name="Rectangle 11"/>
            <p:cNvSpPr>
              <a:spLocks noChangeArrowheads="1"/>
            </p:cNvSpPr>
            <p:nvPr/>
          </p:nvSpPr>
          <p:spPr bwMode="auto">
            <a:xfrm>
              <a:off x="576" y="3190"/>
              <a:ext cx="1278" cy="410"/>
            </a:xfrm>
            <a:prstGeom prst="rect">
              <a:avLst/>
            </a:prstGeom>
            <a:solidFill>
              <a:srgbClr val="CCFFCC"/>
            </a:solidFill>
            <a:ln w="9525">
              <a:solidFill>
                <a:srgbClr val="FF00FF"/>
              </a:solidFill>
              <a:miter lim="800000"/>
              <a:headEnd/>
              <a:tailEnd/>
            </a:ln>
            <a:effectLst>
              <a:outerShdw dist="107763" dir="13500000" algn="ctr" rotWithShape="0">
                <a:schemeClr val="bg2"/>
              </a:outerShdw>
            </a:effectLst>
          </p:spPr>
          <p:txBody>
            <a:bodyPr wrap="none">
              <a:spAutoFit/>
            </a:bodyPr>
            <a:lstStyle/>
            <a:p>
              <a:pPr algn="l">
                <a:lnSpc>
                  <a:spcPct val="100000"/>
                </a:lnSpc>
                <a:spcBef>
                  <a:spcPct val="0"/>
                </a:spcBef>
                <a:buClrTx/>
                <a:buSzTx/>
                <a:buFontTx/>
                <a:buNone/>
                <a:defRPr/>
              </a:pPr>
              <a:r>
                <a:rPr lang="zh-CN" altLang="en-US" sz="3600" b="1">
                  <a:solidFill>
                    <a:srgbClr val="000000"/>
                  </a:solidFill>
                  <a:effectLst>
                    <a:outerShdw blurRad="38100" dist="38100" dir="2700000" algn="tl">
                      <a:srgbClr val="FFFFFF"/>
                    </a:outerShdw>
                  </a:effectLst>
                </a:rPr>
                <a:t>容量适度</a:t>
              </a:r>
            </a:p>
          </p:txBody>
        </p:sp>
      </p:gr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646146"/>
                                        </p:tgtEl>
                                        <p:attrNameLst>
                                          <p:attrName>style.visibility</p:attrName>
                                        </p:attrNameLst>
                                      </p:cBhvr>
                                      <p:to>
                                        <p:strVal val="visible"/>
                                      </p:to>
                                    </p:set>
                                    <p:animEffect transition="in" filter="dissolve">
                                      <p:cBhvr>
                                        <p:cTn id="7" dur="500"/>
                                        <p:tgtEl>
                                          <p:spTgt spid="64614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vertic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46147"/>
                                        </p:tgtEl>
                                        <p:attrNameLst>
                                          <p:attrName>style.visibility</p:attrName>
                                        </p:attrNameLst>
                                      </p:cBhvr>
                                      <p:to>
                                        <p:strVal val="visible"/>
                                      </p:to>
                                    </p:set>
                                    <p:animEffect transition="in" filter="dissolve">
                                      <p:cBhvr>
                                        <p:cTn id="17" dur="500"/>
                                        <p:tgtEl>
                                          <p:spTgt spid="64614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646148"/>
                                        </p:tgtEl>
                                        <p:attrNameLst>
                                          <p:attrName>style.visibility</p:attrName>
                                        </p:attrNameLst>
                                      </p:cBhvr>
                                      <p:to>
                                        <p:strVal val="visible"/>
                                      </p:to>
                                    </p:set>
                                    <p:animEffect transition="in" filter="dissolve">
                                      <p:cBhvr>
                                        <p:cTn id="22" dur="500"/>
                                        <p:tgtEl>
                                          <p:spTgt spid="64614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646149"/>
                                        </p:tgtEl>
                                        <p:attrNameLst>
                                          <p:attrName>style.visibility</p:attrName>
                                        </p:attrNameLst>
                                      </p:cBhvr>
                                      <p:to>
                                        <p:strVal val="visible"/>
                                      </p:to>
                                    </p:set>
                                    <p:animEffect transition="in" filter="dissolve">
                                      <p:cBhvr>
                                        <p:cTn id="27" dur="500"/>
                                        <p:tgtEl>
                                          <p:spTgt spid="646149"/>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646150"/>
                                        </p:tgtEl>
                                        <p:attrNameLst>
                                          <p:attrName>style.visibility</p:attrName>
                                        </p:attrNameLst>
                                      </p:cBhvr>
                                      <p:to>
                                        <p:strVal val="visible"/>
                                      </p:to>
                                    </p:set>
                                    <p:animEffect transition="in" filter="dissolve">
                                      <p:cBhvr>
                                        <p:cTn id="32" dur="500"/>
                                        <p:tgtEl>
                                          <p:spTgt spid="646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6146" grpId="0" autoUpdateAnimBg="0"/>
      <p:bldP spid="646147" grpId="0" autoUpdateAnimBg="0"/>
      <p:bldP spid="646148" grpId="0" autoUpdateAnimBg="0"/>
      <p:bldP spid="646149" grpId="0" autoUpdateAnimBg="0"/>
      <p:bldP spid="646150" grpId="0"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866" name="Rectangle 2"/>
          <p:cNvSpPr>
            <a:spLocks noGrp="1" noChangeArrowheads="1"/>
          </p:cNvSpPr>
          <p:nvPr>
            <p:ph type="title"/>
          </p:nvPr>
        </p:nvSpPr>
        <p:spPr/>
        <p:txBody>
          <a:bodyPr/>
          <a:lstStyle/>
          <a:p>
            <a:pPr eaLnBrk="1" hangingPunct="1">
              <a:defRPr/>
            </a:pPr>
            <a:endParaRPr lang="zh-CN" altLang="zh-CN" smtClean="0"/>
          </a:p>
        </p:txBody>
      </p:sp>
      <p:sp>
        <p:nvSpPr>
          <p:cNvPr id="676867" name="Rectangle 3"/>
          <p:cNvSpPr>
            <a:spLocks noGrp="1" noChangeArrowheads="1"/>
          </p:cNvSpPr>
          <p:nvPr>
            <p:ph type="body" idx="1"/>
          </p:nvPr>
        </p:nvSpPr>
        <p:spPr/>
        <p:txBody>
          <a:bodyPr/>
          <a:lstStyle/>
          <a:p>
            <a:pPr eaLnBrk="1" hangingPunct="1">
              <a:defRPr/>
            </a:pPr>
            <a:r>
              <a:rPr lang="en-US" altLang="zh-CN" smtClean="0">
                <a:solidFill>
                  <a:schemeClr val="bg1"/>
                </a:solidFill>
              </a:rPr>
              <a:t>Digest </a:t>
            </a:r>
            <a:r>
              <a:rPr lang="zh-CN" altLang="en-US" smtClean="0">
                <a:solidFill>
                  <a:schemeClr val="bg1"/>
                </a:solidFill>
              </a:rPr>
              <a:t>曾经成功预测过</a:t>
            </a:r>
            <a:r>
              <a:rPr lang="en-US" altLang="zh-CN" smtClean="0">
                <a:solidFill>
                  <a:schemeClr val="bg1"/>
                </a:solidFill>
              </a:rPr>
              <a:t>5</a:t>
            </a:r>
            <a:r>
              <a:rPr lang="zh-CN" altLang="en-US" smtClean="0">
                <a:solidFill>
                  <a:schemeClr val="bg1"/>
                </a:solidFill>
              </a:rPr>
              <a:t>次选举</a:t>
            </a:r>
            <a:r>
              <a:rPr lang="en-US" altLang="zh-CN" smtClean="0">
                <a:solidFill>
                  <a:schemeClr val="bg1"/>
                </a:solidFill>
              </a:rPr>
              <a:t>; </a:t>
            </a:r>
            <a:r>
              <a:rPr lang="zh-CN" altLang="en-US" smtClean="0">
                <a:solidFill>
                  <a:schemeClr val="bg1"/>
                </a:solidFill>
              </a:rPr>
              <a:t>大约</a:t>
            </a:r>
            <a:r>
              <a:rPr lang="en-US" altLang="zh-CN" smtClean="0">
                <a:solidFill>
                  <a:schemeClr val="bg1"/>
                </a:solidFill>
              </a:rPr>
              <a:t>240</a:t>
            </a:r>
            <a:r>
              <a:rPr lang="zh-CN" altLang="en-US" smtClean="0">
                <a:solidFill>
                  <a:schemeClr val="bg1"/>
                </a:solidFill>
              </a:rPr>
              <a:t>万人参加了它的民意测验。</a:t>
            </a:r>
          </a:p>
          <a:p>
            <a:pPr eaLnBrk="1" hangingPunct="1">
              <a:defRPr/>
            </a:pPr>
            <a:endParaRPr lang="zh-CN" altLang="en-US" smtClean="0">
              <a:solidFill>
                <a:schemeClr val="bg1"/>
              </a:solidFill>
            </a:endParaRPr>
          </a:p>
          <a:p>
            <a:pPr eaLnBrk="1" hangingPunct="1">
              <a:defRPr/>
            </a:pPr>
            <a:r>
              <a:rPr lang="en-US" altLang="zh-CN" smtClean="0">
                <a:solidFill>
                  <a:schemeClr val="bg1"/>
                </a:solidFill>
              </a:rPr>
              <a:t>Gallup, </a:t>
            </a:r>
            <a:r>
              <a:rPr lang="zh-CN" altLang="en-US" smtClean="0">
                <a:solidFill>
                  <a:schemeClr val="bg1"/>
                </a:solidFill>
              </a:rPr>
              <a:t>刚刚成立其调查机构，大约访问了</a:t>
            </a:r>
            <a:r>
              <a:rPr lang="en-US" altLang="zh-CN" smtClean="0">
                <a:solidFill>
                  <a:schemeClr val="bg1"/>
                </a:solidFill>
              </a:rPr>
              <a:t>5</a:t>
            </a:r>
            <a:r>
              <a:rPr lang="zh-CN" altLang="en-US" smtClean="0">
                <a:solidFill>
                  <a:schemeClr val="bg1"/>
                </a:solidFill>
              </a:rPr>
              <a:t>万人；另外访问了</a:t>
            </a:r>
            <a:r>
              <a:rPr lang="en-US" altLang="zh-CN" smtClean="0">
                <a:solidFill>
                  <a:schemeClr val="bg1"/>
                </a:solidFill>
              </a:rPr>
              <a:t>240</a:t>
            </a:r>
            <a:r>
              <a:rPr lang="zh-CN" altLang="en-US" smtClean="0">
                <a:solidFill>
                  <a:schemeClr val="bg1"/>
                </a:solidFill>
              </a:rPr>
              <a:t>万中的</a:t>
            </a:r>
            <a:r>
              <a:rPr lang="en-US" altLang="zh-CN" smtClean="0">
                <a:solidFill>
                  <a:schemeClr val="bg1"/>
                </a:solidFill>
              </a:rPr>
              <a:t>3000</a:t>
            </a:r>
            <a:r>
              <a:rPr lang="zh-CN" altLang="en-US" smtClean="0">
                <a:solidFill>
                  <a:schemeClr val="bg1"/>
                </a:solidFill>
              </a:rPr>
              <a:t>人。</a:t>
            </a:r>
          </a:p>
          <a:p>
            <a:pPr eaLnBrk="1" hangingPunct="1">
              <a:buFont typeface="Wingdings" pitchFamily="2" charset="2"/>
              <a:buNone/>
              <a:defRPr/>
            </a:pPr>
            <a:endParaRPr lang="zh-CN" altLang="en-US" smtClean="0">
              <a:solidFill>
                <a:schemeClr val="bg1"/>
              </a:solidFill>
            </a:endParaRPr>
          </a:p>
          <a:p>
            <a:pPr eaLnBrk="1" hangingPunct="1">
              <a:buFont typeface="Wingdings" pitchFamily="2" charset="2"/>
              <a:buNone/>
              <a:defRPr/>
            </a:pPr>
            <a:endParaRPr lang="zh-CN" altLang="en-US" smtClean="0">
              <a:solidFill>
                <a:schemeClr val="bg1"/>
              </a:solidFill>
            </a:endParaRPr>
          </a:p>
          <a:p>
            <a:pPr eaLnBrk="1" hangingPunct="1">
              <a:defRPr/>
            </a:pPr>
            <a:endParaRPr lang="en-US" altLang="zh-CN" smtClean="0">
              <a:solidFill>
                <a:schemeClr val="bg1"/>
              </a:solidFill>
            </a:endParaRPr>
          </a:p>
        </p:txBody>
      </p:sp>
    </p:spTree>
  </p:cSld>
  <p:clrMapOvr>
    <a:masterClrMapping/>
  </p:clrMapOvr>
  <p:transition>
    <p:pull dir="u"/>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ext Box 2"/>
          <p:cNvSpPr txBox="1">
            <a:spLocks noChangeArrowheads="1"/>
          </p:cNvSpPr>
          <p:nvPr/>
        </p:nvSpPr>
        <p:spPr bwMode="auto">
          <a:xfrm>
            <a:off x="468313" y="1125538"/>
            <a:ext cx="8458200" cy="5456237"/>
          </a:xfrm>
          <a:prstGeom prst="rect">
            <a:avLst/>
          </a:prstGeom>
          <a:noFill/>
          <a:ln w="9525">
            <a:noFill/>
            <a:miter lim="800000"/>
            <a:headEnd/>
            <a:tailEnd/>
          </a:ln>
        </p:spPr>
        <p:txBody>
          <a:bodyPr>
            <a:spAutoFit/>
          </a:bodyPr>
          <a:lstStyle/>
          <a:p>
            <a:pPr algn="l">
              <a:lnSpc>
                <a:spcPct val="100000"/>
              </a:lnSpc>
              <a:spcBef>
                <a:spcPct val="50000"/>
              </a:spcBef>
              <a:buClrTx/>
              <a:buSzTx/>
              <a:buFontTx/>
              <a:buNone/>
            </a:pPr>
            <a:r>
              <a:rPr lang="en-US" altLang="zh-CN" sz="3200" b="1">
                <a:solidFill>
                  <a:srgbClr val="000000"/>
                </a:solidFill>
                <a:latin typeface="Tahoma" pitchFamily="34" charset="0"/>
                <a:ea typeface="方正楷体" pitchFamily="65" charset="-122"/>
              </a:rPr>
              <a:t>⒈</a:t>
            </a:r>
            <a:r>
              <a:rPr lang="zh-CN" altLang="en-US" sz="3200" b="1">
                <a:solidFill>
                  <a:srgbClr val="000000"/>
                </a:solidFill>
                <a:latin typeface="Tahoma" pitchFamily="34" charset="0"/>
                <a:ea typeface="方正楷体" pitchFamily="65" charset="-122"/>
              </a:rPr>
              <a:t>您是否吸烟（如果选②，则跳过⒉、 ⒊题）①从不吸烟　②偶尔吸烟   ③有吸烟习惯</a:t>
            </a:r>
          </a:p>
          <a:p>
            <a:pPr algn="l">
              <a:lnSpc>
                <a:spcPct val="100000"/>
              </a:lnSpc>
              <a:spcBef>
                <a:spcPct val="50000"/>
              </a:spcBef>
              <a:buClrTx/>
              <a:buSzTx/>
              <a:buFontTx/>
              <a:buNone/>
            </a:pPr>
            <a:r>
              <a:rPr lang="zh-CN" altLang="en-US" sz="3200" b="1">
                <a:solidFill>
                  <a:srgbClr val="000000"/>
                </a:solidFill>
                <a:latin typeface="Tahoma" pitchFamily="34" charset="0"/>
                <a:ea typeface="方正楷体" pitchFamily="65" charset="-122"/>
              </a:rPr>
              <a:t>⒉您每天大约吸多少支烟　　　　　　　　　①</a:t>
            </a:r>
            <a:r>
              <a:rPr lang="en-US" altLang="zh-CN" sz="3200">
                <a:solidFill>
                  <a:srgbClr val="000000"/>
                </a:solidFill>
                <a:latin typeface="Tahoma" pitchFamily="34" charset="0"/>
                <a:ea typeface="方正楷体" pitchFamily="65" charset="-122"/>
              </a:rPr>
              <a:t>5</a:t>
            </a:r>
            <a:r>
              <a:rPr lang="zh-CN" altLang="en-US" sz="3200" b="1">
                <a:solidFill>
                  <a:srgbClr val="000000"/>
                </a:solidFill>
                <a:latin typeface="Tahoma" pitchFamily="34" charset="0"/>
                <a:ea typeface="方正楷体" pitchFamily="65" charset="-122"/>
              </a:rPr>
              <a:t>支以下　②</a:t>
            </a:r>
            <a:r>
              <a:rPr lang="en-US" altLang="zh-CN" sz="3200">
                <a:solidFill>
                  <a:srgbClr val="000000"/>
                </a:solidFill>
                <a:latin typeface="Tahoma" pitchFamily="34" charset="0"/>
                <a:ea typeface="方正楷体" pitchFamily="65" charset="-122"/>
              </a:rPr>
              <a:t>5</a:t>
            </a:r>
            <a:r>
              <a:rPr lang="en-US" altLang="zh-CN" sz="3200" b="1">
                <a:solidFill>
                  <a:srgbClr val="000000"/>
                </a:solidFill>
                <a:latin typeface="Tahoma" pitchFamily="34" charset="0"/>
                <a:ea typeface="方正楷体" pitchFamily="65" charset="-122"/>
              </a:rPr>
              <a:t>-</a:t>
            </a:r>
            <a:r>
              <a:rPr lang="en-US" altLang="zh-CN" sz="3200">
                <a:solidFill>
                  <a:srgbClr val="000000"/>
                </a:solidFill>
                <a:latin typeface="Tahoma" pitchFamily="34" charset="0"/>
                <a:ea typeface="方正楷体" pitchFamily="65" charset="-122"/>
              </a:rPr>
              <a:t>10</a:t>
            </a:r>
            <a:r>
              <a:rPr lang="zh-CN" altLang="en-US" sz="3200" b="1">
                <a:solidFill>
                  <a:srgbClr val="000000"/>
                </a:solidFill>
                <a:latin typeface="Tahoma" pitchFamily="34" charset="0"/>
                <a:ea typeface="方正楷体" pitchFamily="65" charset="-122"/>
              </a:rPr>
              <a:t>支　 ③</a:t>
            </a:r>
            <a:r>
              <a:rPr lang="en-US" altLang="zh-CN" sz="3200">
                <a:solidFill>
                  <a:srgbClr val="000000"/>
                </a:solidFill>
                <a:latin typeface="Tahoma" pitchFamily="34" charset="0"/>
                <a:ea typeface="方正楷体" pitchFamily="65" charset="-122"/>
              </a:rPr>
              <a:t>10-15</a:t>
            </a:r>
            <a:r>
              <a:rPr lang="zh-CN" altLang="en-US" sz="3200" b="1">
                <a:solidFill>
                  <a:srgbClr val="000000"/>
                </a:solidFill>
                <a:latin typeface="Tahoma" pitchFamily="34" charset="0"/>
                <a:ea typeface="方正楷体" pitchFamily="65" charset="-122"/>
              </a:rPr>
              <a:t>支　　　　 ④</a:t>
            </a:r>
            <a:r>
              <a:rPr lang="en-US" altLang="zh-CN" sz="3200">
                <a:solidFill>
                  <a:srgbClr val="000000"/>
                </a:solidFill>
                <a:latin typeface="Tahoma" pitchFamily="34" charset="0"/>
                <a:ea typeface="方正楷体" pitchFamily="65" charset="-122"/>
              </a:rPr>
              <a:t>15-20       </a:t>
            </a:r>
            <a:r>
              <a:rPr lang="en-US" altLang="zh-CN" sz="3200" b="1">
                <a:solidFill>
                  <a:srgbClr val="000000"/>
                </a:solidFill>
                <a:latin typeface="Tahoma" pitchFamily="34" charset="0"/>
                <a:ea typeface="方正楷体" pitchFamily="65" charset="-122"/>
              </a:rPr>
              <a:t>⑤</a:t>
            </a:r>
            <a:r>
              <a:rPr lang="en-US" altLang="zh-CN" sz="3200">
                <a:solidFill>
                  <a:srgbClr val="000000"/>
                </a:solidFill>
                <a:latin typeface="Tahoma" pitchFamily="34" charset="0"/>
                <a:ea typeface="方正楷体" pitchFamily="65" charset="-122"/>
              </a:rPr>
              <a:t>20-25</a:t>
            </a:r>
            <a:r>
              <a:rPr lang="zh-CN" altLang="en-US" sz="3200" b="1">
                <a:solidFill>
                  <a:srgbClr val="000000"/>
                </a:solidFill>
                <a:latin typeface="Tahoma" pitchFamily="34" charset="0"/>
                <a:ea typeface="方正楷体" pitchFamily="65" charset="-122"/>
              </a:rPr>
              <a:t>支   ⑥</a:t>
            </a:r>
            <a:r>
              <a:rPr lang="en-US" altLang="zh-CN" sz="3200">
                <a:solidFill>
                  <a:srgbClr val="000000"/>
                </a:solidFill>
                <a:latin typeface="Tahoma" pitchFamily="34" charset="0"/>
                <a:ea typeface="方正楷体" pitchFamily="65" charset="-122"/>
              </a:rPr>
              <a:t>25</a:t>
            </a:r>
            <a:r>
              <a:rPr lang="zh-CN" altLang="en-US" sz="3200" b="1">
                <a:solidFill>
                  <a:srgbClr val="000000"/>
                </a:solidFill>
                <a:latin typeface="Tahoma" pitchFamily="34" charset="0"/>
                <a:ea typeface="方正楷体" pitchFamily="65" charset="-122"/>
              </a:rPr>
              <a:t>支以上</a:t>
            </a:r>
          </a:p>
          <a:p>
            <a:pPr algn="l">
              <a:lnSpc>
                <a:spcPct val="100000"/>
              </a:lnSpc>
              <a:spcBef>
                <a:spcPct val="50000"/>
              </a:spcBef>
              <a:buClrTx/>
              <a:buSzTx/>
              <a:buFontTx/>
              <a:buNone/>
            </a:pPr>
            <a:r>
              <a:rPr lang="zh-CN" altLang="en-US" sz="3200" b="1">
                <a:solidFill>
                  <a:srgbClr val="000000"/>
                </a:solidFill>
                <a:latin typeface="Tahoma" pitchFamily="34" charset="0"/>
                <a:ea typeface="方正楷体" pitchFamily="65" charset="-122"/>
              </a:rPr>
              <a:t>⒊您的吸烟历史大约有多长　　　　　　　　 ①</a:t>
            </a:r>
            <a:r>
              <a:rPr lang="en-US" altLang="zh-CN" sz="3200">
                <a:solidFill>
                  <a:srgbClr val="000000"/>
                </a:solidFill>
                <a:latin typeface="Tahoma" pitchFamily="34" charset="0"/>
                <a:ea typeface="方正楷体" pitchFamily="65" charset="-122"/>
              </a:rPr>
              <a:t>1</a:t>
            </a:r>
            <a:r>
              <a:rPr lang="zh-CN" altLang="en-US" sz="3200" b="1">
                <a:solidFill>
                  <a:srgbClr val="000000"/>
                </a:solidFill>
                <a:latin typeface="Tahoma" pitchFamily="34" charset="0"/>
                <a:ea typeface="方正楷体" pitchFamily="65" charset="-122"/>
              </a:rPr>
              <a:t>年以下　②</a:t>
            </a:r>
            <a:r>
              <a:rPr lang="en-US" altLang="zh-CN" sz="3200">
                <a:solidFill>
                  <a:srgbClr val="000000"/>
                </a:solidFill>
                <a:latin typeface="Tahoma" pitchFamily="34" charset="0"/>
                <a:ea typeface="方正楷体" pitchFamily="65" charset="-122"/>
              </a:rPr>
              <a:t>1-5</a:t>
            </a:r>
            <a:r>
              <a:rPr lang="zh-CN" altLang="en-US" sz="3200" b="1">
                <a:solidFill>
                  <a:srgbClr val="000000"/>
                </a:solidFill>
                <a:latin typeface="Tahoma" pitchFamily="34" charset="0"/>
                <a:ea typeface="方正楷体" pitchFamily="65" charset="-122"/>
              </a:rPr>
              <a:t>年　③</a:t>
            </a:r>
            <a:r>
              <a:rPr lang="en-US" altLang="zh-CN" sz="3200">
                <a:solidFill>
                  <a:srgbClr val="000000"/>
                </a:solidFill>
                <a:latin typeface="Tahoma" pitchFamily="34" charset="0"/>
                <a:ea typeface="方正楷体" pitchFamily="65" charset="-122"/>
              </a:rPr>
              <a:t>5-10</a:t>
            </a:r>
            <a:r>
              <a:rPr lang="zh-CN" altLang="en-US" sz="3200" b="1">
                <a:solidFill>
                  <a:srgbClr val="000000"/>
                </a:solidFill>
                <a:latin typeface="Tahoma" pitchFamily="34" charset="0"/>
                <a:ea typeface="方正楷体" pitchFamily="65" charset="-122"/>
              </a:rPr>
              <a:t>年　④</a:t>
            </a:r>
            <a:r>
              <a:rPr lang="en-US" altLang="zh-CN" sz="3200">
                <a:solidFill>
                  <a:srgbClr val="000000"/>
                </a:solidFill>
                <a:latin typeface="Tahoma" pitchFamily="34" charset="0"/>
                <a:ea typeface="方正楷体" pitchFamily="65" charset="-122"/>
              </a:rPr>
              <a:t>10</a:t>
            </a:r>
            <a:r>
              <a:rPr lang="zh-CN" altLang="en-US" sz="3200" b="1">
                <a:solidFill>
                  <a:srgbClr val="000000"/>
                </a:solidFill>
                <a:latin typeface="Tahoma" pitchFamily="34" charset="0"/>
                <a:ea typeface="方正楷体" pitchFamily="65" charset="-122"/>
              </a:rPr>
              <a:t>年以上</a:t>
            </a:r>
          </a:p>
          <a:p>
            <a:pPr algn="l">
              <a:lnSpc>
                <a:spcPct val="100000"/>
              </a:lnSpc>
              <a:spcBef>
                <a:spcPct val="50000"/>
              </a:spcBef>
              <a:buClrTx/>
              <a:buSzTx/>
              <a:buFontTx/>
              <a:buNone/>
            </a:pPr>
            <a:r>
              <a:rPr lang="zh-CN" altLang="en-US" sz="3200" b="1">
                <a:solidFill>
                  <a:srgbClr val="000000"/>
                </a:solidFill>
                <a:latin typeface="Tahoma" pitchFamily="34" charset="0"/>
                <a:ea typeface="方正楷体" pitchFamily="65" charset="-122"/>
              </a:rPr>
              <a:t>⒋您是否认为吸烟有害健康（请写出理由）</a:t>
            </a:r>
          </a:p>
          <a:p>
            <a:pPr algn="l">
              <a:lnSpc>
                <a:spcPct val="100000"/>
              </a:lnSpc>
              <a:spcBef>
                <a:spcPct val="50000"/>
              </a:spcBef>
              <a:buClrTx/>
              <a:buSzTx/>
              <a:buFontTx/>
              <a:buNone/>
            </a:pPr>
            <a:endParaRPr lang="en-US" altLang="zh-CN" sz="3200" b="1">
              <a:solidFill>
                <a:srgbClr val="000000"/>
              </a:solidFill>
              <a:latin typeface="Tahoma" pitchFamily="34" charset="0"/>
              <a:ea typeface="方正楷体" pitchFamily="65" charset="-122"/>
            </a:endParaRPr>
          </a:p>
        </p:txBody>
      </p:sp>
      <p:sp>
        <p:nvSpPr>
          <p:cNvPr id="647171" name="AutoShape 3"/>
          <p:cNvSpPr>
            <a:spLocks noChangeArrowheads="1"/>
          </p:cNvSpPr>
          <p:nvPr/>
        </p:nvSpPr>
        <p:spPr bwMode="auto">
          <a:xfrm>
            <a:off x="6096000" y="563563"/>
            <a:ext cx="2743200" cy="1219200"/>
          </a:xfrm>
          <a:prstGeom prst="wedgeRectCallout">
            <a:avLst>
              <a:gd name="adj1" fmla="val -114759"/>
              <a:gd name="adj2" fmla="val 31903"/>
            </a:avLst>
          </a:prstGeom>
          <a:solidFill>
            <a:srgbClr val="FFFFCC"/>
          </a:solidFill>
          <a:ln w="9525">
            <a:solidFill>
              <a:srgbClr val="000000"/>
            </a:solidFill>
            <a:miter lim="800000"/>
            <a:headEnd/>
            <a:tailEnd/>
          </a:ln>
        </p:spPr>
        <p:txBody>
          <a:bodyPr/>
          <a:lstStyle/>
          <a:p>
            <a:pPr algn="ctr">
              <a:lnSpc>
                <a:spcPct val="100000"/>
              </a:lnSpc>
              <a:spcBef>
                <a:spcPct val="0"/>
              </a:spcBef>
              <a:buClrTx/>
              <a:buSzTx/>
              <a:buFontTx/>
              <a:buNone/>
            </a:pPr>
            <a:r>
              <a:rPr lang="zh-CN" altLang="en-US" sz="3200" b="1">
                <a:solidFill>
                  <a:srgbClr val="FF3300"/>
                </a:solidFill>
                <a:latin typeface="Tahoma" pitchFamily="34" charset="0"/>
                <a:ea typeface="楷体_GB2312" pitchFamily="49" charset="-122"/>
              </a:rPr>
              <a:t>调查单位中吸烟人所占比例</a:t>
            </a:r>
          </a:p>
        </p:txBody>
      </p:sp>
      <p:sp>
        <p:nvSpPr>
          <p:cNvPr id="647172" name="AutoShape 4"/>
          <p:cNvSpPr>
            <a:spLocks noChangeArrowheads="1"/>
          </p:cNvSpPr>
          <p:nvPr/>
        </p:nvSpPr>
        <p:spPr bwMode="auto">
          <a:xfrm>
            <a:off x="6084888" y="1844675"/>
            <a:ext cx="2743200" cy="1219200"/>
          </a:xfrm>
          <a:prstGeom prst="wedgeRectCallout">
            <a:avLst>
              <a:gd name="adj1" fmla="val -112792"/>
              <a:gd name="adj2" fmla="val 22917"/>
            </a:avLst>
          </a:prstGeom>
          <a:solidFill>
            <a:srgbClr val="FFFFCC"/>
          </a:solidFill>
          <a:ln w="9525">
            <a:solidFill>
              <a:srgbClr val="000000"/>
            </a:solidFill>
            <a:miter lim="800000"/>
            <a:headEnd/>
            <a:tailEnd/>
          </a:ln>
        </p:spPr>
        <p:txBody>
          <a:bodyPr/>
          <a:lstStyle/>
          <a:p>
            <a:pPr algn="ctr">
              <a:lnSpc>
                <a:spcPct val="100000"/>
              </a:lnSpc>
              <a:spcBef>
                <a:spcPct val="0"/>
              </a:spcBef>
              <a:buClrTx/>
              <a:buSzTx/>
              <a:buFontTx/>
              <a:buNone/>
            </a:pPr>
            <a:r>
              <a:rPr lang="zh-CN" altLang="en-US" sz="3200" b="1">
                <a:solidFill>
                  <a:srgbClr val="FF3300"/>
                </a:solidFill>
                <a:latin typeface="Tahoma" pitchFamily="34" charset="0"/>
                <a:ea typeface="楷体_GB2312" pitchFamily="49" charset="-122"/>
              </a:rPr>
              <a:t>吸烟人群日吸烟数量情况</a:t>
            </a:r>
          </a:p>
        </p:txBody>
      </p:sp>
      <p:sp>
        <p:nvSpPr>
          <p:cNvPr id="647173" name="AutoShape 5"/>
          <p:cNvSpPr>
            <a:spLocks noChangeArrowheads="1"/>
          </p:cNvSpPr>
          <p:nvPr/>
        </p:nvSpPr>
        <p:spPr bwMode="auto">
          <a:xfrm>
            <a:off x="6096000" y="3154363"/>
            <a:ext cx="2743200" cy="1219200"/>
          </a:xfrm>
          <a:prstGeom prst="wedgeRectCallout">
            <a:avLst>
              <a:gd name="adj1" fmla="val -87963"/>
              <a:gd name="adj2" fmla="val 49481"/>
            </a:avLst>
          </a:prstGeom>
          <a:solidFill>
            <a:srgbClr val="FFFFCC"/>
          </a:solidFill>
          <a:ln w="9525">
            <a:solidFill>
              <a:srgbClr val="000000"/>
            </a:solidFill>
            <a:miter lim="800000"/>
            <a:headEnd/>
            <a:tailEnd/>
          </a:ln>
        </p:spPr>
        <p:txBody>
          <a:bodyPr/>
          <a:lstStyle/>
          <a:p>
            <a:pPr algn="ctr">
              <a:lnSpc>
                <a:spcPct val="100000"/>
              </a:lnSpc>
              <a:spcBef>
                <a:spcPct val="0"/>
              </a:spcBef>
              <a:buClrTx/>
              <a:buSzTx/>
              <a:buFontTx/>
              <a:buNone/>
            </a:pPr>
            <a:r>
              <a:rPr lang="zh-CN" altLang="en-US" sz="3200" b="1">
                <a:solidFill>
                  <a:srgbClr val="FF3300"/>
                </a:solidFill>
                <a:latin typeface="Tahoma" pitchFamily="34" charset="0"/>
                <a:ea typeface="楷体_GB2312" pitchFamily="49" charset="-122"/>
              </a:rPr>
              <a:t>吸烟人群吸烟历史情况</a:t>
            </a:r>
          </a:p>
        </p:txBody>
      </p:sp>
      <p:sp>
        <p:nvSpPr>
          <p:cNvPr id="647174" name="AutoShape 6"/>
          <p:cNvSpPr>
            <a:spLocks noChangeArrowheads="1"/>
          </p:cNvSpPr>
          <p:nvPr/>
        </p:nvSpPr>
        <p:spPr bwMode="auto">
          <a:xfrm>
            <a:off x="6096000" y="4449763"/>
            <a:ext cx="2743200" cy="1219200"/>
          </a:xfrm>
          <a:prstGeom prst="wedgeRectCallout">
            <a:avLst>
              <a:gd name="adj1" fmla="val -84028"/>
              <a:gd name="adj2" fmla="val 39194"/>
            </a:avLst>
          </a:prstGeom>
          <a:solidFill>
            <a:srgbClr val="FFFFCC"/>
          </a:solidFill>
          <a:ln w="9525">
            <a:solidFill>
              <a:srgbClr val="000000"/>
            </a:solidFill>
            <a:miter lim="800000"/>
            <a:headEnd/>
            <a:tailEnd/>
          </a:ln>
        </p:spPr>
        <p:txBody>
          <a:bodyPr/>
          <a:lstStyle/>
          <a:p>
            <a:pPr algn="ctr">
              <a:lnSpc>
                <a:spcPct val="100000"/>
              </a:lnSpc>
              <a:spcBef>
                <a:spcPct val="0"/>
              </a:spcBef>
              <a:buClrTx/>
              <a:buSzTx/>
              <a:buFontTx/>
              <a:buNone/>
            </a:pPr>
            <a:r>
              <a:rPr lang="zh-CN" altLang="en-US" sz="3200" b="1">
                <a:solidFill>
                  <a:srgbClr val="FF3300"/>
                </a:solidFill>
                <a:latin typeface="Tahoma" pitchFamily="34" charset="0"/>
                <a:ea typeface="楷体_GB2312" pitchFamily="49" charset="-122"/>
              </a:rPr>
              <a:t>调查对象对吸烟的看法</a:t>
            </a:r>
          </a:p>
        </p:txBody>
      </p:sp>
      <p:sp>
        <p:nvSpPr>
          <p:cNvPr id="647175" name="Rectangle 7"/>
          <p:cNvSpPr>
            <a:spLocks noChangeArrowheads="1"/>
          </p:cNvSpPr>
          <p:nvPr/>
        </p:nvSpPr>
        <p:spPr bwMode="auto">
          <a:xfrm>
            <a:off x="539750" y="5300663"/>
            <a:ext cx="7924800" cy="609600"/>
          </a:xfrm>
          <a:prstGeom prst="rect">
            <a:avLst/>
          </a:prstGeom>
          <a:solidFill>
            <a:schemeClr val="tx1">
              <a:alpha val="50195"/>
            </a:schemeClr>
          </a:solidFill>
          <a:ln w="9525">
            <a:solidFill>
              <a:srgbClr val="000000"/>
            </a:solidFill>
            <a:miter lim="800000"/>
            <a:headEnd/>
            <a:tailEnd/>
          </a:ln>
        </p:spPr>
        <p:txBody>
          <a:bodyPr wrap="none" anchor="ctr"/>
          <a:lstStyle/>
          <a:p>
            <a:endParaRPr lang="zh-CN" altLang="en-US"/>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647171"/>
                                        </p:tgtEl>
                                        <p:attrNameLst>
                                          <p:attrName>style.visibility</p:attrName>
                                        </p:attrNameLst>
                                      </p:cBhvr>
                                      <p:to>
                                        <p:strVal val="visible"/>
                                      </p:to>
                                    </p:set>
                                    <p:animEffect transition="in" filter="checkerboard(across)">
                                      <p:cBhvr>
                                        <p:cTn id="7" dur="500"/>
                                        <p:tgtEl>
                                          <p:spTgt spid="647171"/>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647172"/>
                                        </p:tgtEl>
                                        <p:attrNameLst>
                                          <p:attrName>style.visibility</p:attrName>
                                        </p:attrNameLst>
                                      </p:cBhvr>
                                      <p:to>
                                        <p:strVal val="visible"/>
                                      </p:to>
                                    </p:set>
                                    <p:animEffect transition="in" filter="checkerboard(across)">
                                      <p:cBhvr>
                                        <p:cTn id="12" dur="500"/>
                                        <p:tgtEl>
                                          <p:spTgt spid="647172"/>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647173"/>
                                        </p:tgtEl>
                                        <p:attrNameLst>
                                          <p:attrName>style.visibility</p:attrName>
                                        </p:attrNameLst>
                                      </p:cBhvr>
                                      <p:to>
                                        <p:strVal val="visible"/>
                                      </p:to>
                                    </p:set>
                                    <p:animEffect transition="in" filter="checkerboard(across)">
                                      <p:cBhvr>
                                        <p:cTn id="17" dur="500"/>
                                        <p:tgtEl>
                                          <p:spTgt spid="647173"/>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647174"/>
                                        </p:tgtEl>
                                        <p:attrNameLst>
                                          <p:attrName>style.visibility</p:attrName>
                                        </p:attrNameLst>
                                      </p:cBhvr>
                                      <p:to>
                                        <p:strVal val="visible"/>
                                      </p:to>
                                    </p:set>
                                    <p:animEffect transition="in" filter="checkerboard(across)">
                                      <p:cBhvr>
                                        <p:cTn id="22" dur="500"/>
                                        <p:tgtEl>
                                          <p:spTgt spid="647174"/>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647175"/>
                                        </p:tgtEl>
                                        <p:attrNameLst>
                                          <p:attrName>style.visibility</p:attrName>
                                        </p:attrNameLst>
                                      </p:cBhvr>
                                      <p:to>
                                        <p:strVal val="visible"/>
                                      </p:to>
                                    </p:set>
                                    <p:animEffect transition="in" filter="box(in)">
                                      <p:cBhvr>
                                        <p:cTn id="27" dur="500"/>
                                        <p:tgtEl>
                                          <p:spTgt spid="647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7171" grpId="0" animBg="1" autoUpdateAnimBg="0"/>
      <p:bldP spid="647172" grpId="0" animBg="1" autoUpdateAnimBg="0"/>
      <p:bldP spid="647173" grpId="0" animBg="1" autoUpdateAnimBg="0"/>
      <p:bldP spid="647174" grpId="0" animBg="1" autoUpdateAnimBg="0"/>
      <p:bldP spid="647175"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818" name="Rectangle 2"/>
          <p:cNvSpPr>
            <a:spLocks noGrp="1" noChangeArrowheads="1"/>
          </p:cNvSpPr>
          <p:nvPr>
            <p:ph type="title"/>
          </p:nvPr>
        </p:nvSpPr>
        <p:spPr/>
        <p:txBody>
          <a:bodyPr/>
          <a:lstStyle/>
          <a:p>
            <a:pPr eaLnBrk="1" hangingPunct="1"/>
            <a:r>
              <a:rPr lang="zh-CN" altLang="en-US" smtClean="0">
                <a:solidFill>
                  <a:schemeClr val="bg1"/>
                </a:solidFill>
              </a:rPr>
              <a:t>问卷问题设计原则</a:t>
            </a:r>
            <a:endParaRPr lang="zh-CN" altLang="zh-CN" smtClean="0">
              <a:solidFill>
                <a:schemeClr val="bg1"/>
              </a:solidFill>
            </a:endParaRPr>
          </a:p>
        </p:txBody>
      </p:sp>
      <p:sp>
        <p:nvSpPr>
          <p:cNvPr id="674819" name="Rectangle 3"/>
          <p:cNvSpPr>
            <a:spLocks noGrp="1" noChangeArrowheads="1"/>
          </p:cNvSpPr>
          <p:nvPr>
            <p:ph type="body" idx="1"/>
          </p:nvPr>
        </p:nvSpPr>
        <p:spPr/>
        <p:txBody>
          <a:bodyPr/>
          <a:lstStyle/>
          <a:p>
            <a:pPr eaLnBrk="1" hangingPunct="1"/>
            <a:r>
              <a:rPr lang="zh-CN" altLang="en-US" smtClean="0">
                <a:solidFill>
                  <a:srgbClr val="FF9933"/>
                </a:solidFill>
              </a:rPr>
              <a:t>措辞要简单：简单的日常用语。</a:t>
            </a:r>
            <a:endParaRPr lang="en-US" altLang="zh-CN" smtClean="0"/>
          </a:p>
        </p:txBody>
      </p:sp>
      <p:sp>
        <p:nvSpPr>
          <p:cNvPr id="2" name="Rectangle 3"/>
          <p:cNvSpPr>
            <a:spLocks noChangeArrowheads="1"/>
          </p:cNvSpPr>
          <p:nvPr/>
        </p:nvSpPr>
        <p:spPr bwMode="auto">
          <a:xfrm>
            <a:off x="827088" y="2781300"/>
            <a:ext cx="7200900" cy="1295400"/>
          </a:xfrm>
          <a:prstGeom prst="rect">
            <a:avLst/>
          </a:prstGeom>
          <a:noFill/>
          <a:ln w="9525">
            <a:noFill/>
            <a:miter lim="800000"/>
            <a:headEnd/>
            <a:tailEnd/>
          </a:ln>
        </p:spPr>
        <p:txBody>
          <a:bodyPr/>
          <a:lstStyle/>
          <a:p>
            <a:pPr marL="342900" indent="-342900" algn="l">
              <a:lnSpc>
                <a:spcPct val="100000"/>
              </a:lnSpc>
              <a:buClr>
                <a:schemeClr val="accent1"/>
              </a:buClr>
              <a:buFont typeface="Wingdings" pitchFamily="2" charset="2"/>
              <a:buNone/>
            </a:pPr>
            <a:endParaRPr lang="zh-CN" altLang="en-US" sz="3200">
              <a:solidFill>
                <a:srgbClr val="FF9933"/>
              </a:solidFill>
              <a:effectLst>
                <a:outerShdw blurRad="38100" dist="38100" dir="2700000" algn="tl">
                  <a:srgbClr val="000000"/>
                </a:outerShdw>
              </a:effectLst>
              <a:latin typeface="Tahoma" pitchFamily="34" charset="0"/>
            </a:endParaRPr>
          </a:p>
          <a:p>
            <a:pPr marL="342900" indent="-342900" algn="l">
              <a:lnSpc>
                <a:spcPct val="100000"/>
              </a:lnSpc>
              <a:buClr>
                <a:schemeClr val="accent1"/>
              </a:buClr>
              <a:buFont typeface="Wingdings" pitchFamily="2" charset="2"/>
              <a:buChar char="n"/>
            </a:pPr>
            <a:endParaRPr lang="en-US" altLang="zh-CN" sz="3200">
              <a:solidFill>
                <a:srgbClr val="FF9933"/>
              </a:solidFill>
              <a:effectLst>
                <a:outerShdw blurRad="38100" dist="38100" dir="2700000" algn="tl">
                  <a:srgbClr val="000000"/>
                </a:outerShdw>
              </a:effectLst>
              <a:latin typeface="Tahoma" pitchFamily="34" charset="0"/>
            </a:endParaRPr>
          </a:p>
          <a:p>
            <a:pPr marL="342900" indent="-342900" algn="l">
              <a:lnSpc>
                <a:spcPct val="100000"/>
              </a:lnSpc>
              <a:buClr>
                <a:schemeClr val="accent1"/>
              </a:buClr>
              <a:buFont typeface="Wingdings" pitchFamily="2" charset="2"/>
              <a:buChar char="n"/>
            </a:pPr>
            <a:endParaRPr lang="en-US" altLang="zh-CN" sz="3200">
              <a:solidFill>
                <a:srgbClr val="FF9933"/>
              </a:solidFill>
              <a:effectLst>
                <a:outerShdw blurRad="38100" dist="38100" dir="2700000" algn="tl">
                  <a:srgbClr val="000000"/>
                </a:outerShdw>
              </a:effectLst>
              <a:latin typeface="Tahoma" pitchFamily="34" charset="0"/>
            </a:endParaRPr>
          </a:p>
          <a:p>
            <a:pPr marL="342900" indent="-342900" algn="l">
              <a:lnSpc>
                <a:spcPct val="100000"/>
              </a:lnSpc>
              <a:buClr>
                <a:schemeClr val="accent1"/>
              </a:buClr>
              <a:buFont typeface="Wingdings" pitchFamily="2" charset="2"/>
              <a:buChar char="n"/>
            </a:pPr>
            <a:endParaRPr lang="zh-CN" altLang="en-US" sz="3200">
              <a:solidFill>
                <a:srgbClr val="FF9933"/>
              </a:solidFill>
              <a:effectLst>
                <a:outerShdw blurRad="38100" dist="38100" dir="2700000" algn="tl">
                  <a:srgbClr val="000000"/>
                </a:outerShdw>
              </a:effectLst>
              <a:latin typeface="Tahoma" pitchFamily="34" charset="0"/>
            </a:endParaRPr>
          </a:p>
          <a:p>
            <a:pPr marL="342900" indent="-342900" algn="l">
              <a:lnSpc>
                <a:spcPct val="100000"/>
              </a:lnSpc>
              <a:buClr>
                <a:schemeClr val="accent1"/>
              </a:buClr>
              <a:buFont typeface="Wingdings" pitchFamily="2" charset="2"/>
              <a:buChar char="n"/>
            </a:pPr>
            <a:endParaRPr lang="en-US" altLang="zh-CN" sz="3200">
              <a:solidFill>
                <a:srgbClr val="FF9933"/>
              </a:solidFill>
              <a:effectLst>
                <a:outerShdw blurRad="38100" dist="38100" dir="2700000" algn="tl">
                  <a:srgbClr val="000000"/>
                </a:outerShdw>
              </a:effectLst>
              <a:latin typeface="Tahoma" pitchFamily="34" charset="0"/>
            </a:endParaRPr>
          </a:p>
          <a:p>
            <a:pPr marL="342900" indent="-342900" algn="l">
              <a:lnSpc>
                <a:spcPct val="100000"/>
              </a:lnSpc>
              <a:buClr>
                <a:schemeClr val="accent1"/>
              </a:buClr>
              <a:buFont typeface="Wingdings" pitchFamily="2" charset="2"/>
              <a:buNone/>
            </a:pPr>
            <a:endParaRPr lang="en-US" altLang="zh-CN" sz="3200">
              <a:solidFill>
                <a:srgbClr val="FF9933"/>
              </a:solidFill>
              <a:effectLst>
                <a:outerShdw blurRad="38100" dist="38100" dir="2700000" algn="tl">
                  <a:srgbClr val="000000"/>
                </a:outerShdw>
              </a:effectLst>
              <a:latin typeface="Tahoma" pitchFamily="34" charset="0"/>
            </a:endParaRPr>
          </a:p>
          <a:p>
            <a:pPr marL="342900" indent="-342900" algn="l">
              <a:lnSpc>
                <a:spcPct val="100000"/>
              </a:lnSpc>
              <a:buClr>
                <a:schemeClr val="accent1"/>
              </a:buClr>
              <a:buFont typeface="Wingdings" pitchFamily="2" charset="2"/>
              <a:buChar char="n"/>
            </a:pPr>
            <a:endParaRPr lang="en-US" altLang="zh-CN" sz="3200">
              <a:solidFill>
                <a:schemeClr val="tx1"/>
              </a:solidFill>
              <a:effectLst>
                <a:outerShdw blurRad="38100" dist="38100" dir="2700000" algn="tl">
                  <a:srgbClr val="000000"/>
                </a:outerShdw>
              </a:effectLst>
              <a:latin typeface="Tahoma" pitchFamily="34" charset="0"/>
            </a:endParaRPr>
          </a:p>
        </p:txBody>
      </p:sp>
      <p:sp>
        <p:nvSpPr>
          <p:cNvPr id="3" name="Rectangle 3"/>
          <p:cNvSpPr>
            <a:spLocks noChangeArrowheads="1"/>
          </p:cNvSpPr>
          <p:nvPr/>
        </p:nvSpPr>
        <p:spPr bwMode="auto">
          <a:xfrm>
            <a:off x="755650" y="3573463"/>
            <a:ext cx="7772400" cy="865187"/>
          </a:xfrm>
          <a:prstGeom prst="rect">
            <a:avLst/>
          </a:prstGeom>
          <a:noFill/>
          <a:ln w="9525">
            <a:noFill/>
            <a:miter lim="800000"/>
            <a:headEnd/>
            <a:tailEnd/>
          </a:ln>
        </p:spPr>
        <p:txBody>
          <a:bodyPr/>
          <a:lstStyle/>
          <a:p>
            <a:pPr marL="342900" indent="-342900" algn="l">
              <a:lnSpc>
                <a:spcPct val="100000"/>
              </a:lnSpc>
              <a:buClr>
                <a:schemeClr val="accent1"/>
              </a:buClr>
              <a:buFont typeface="Wingdings" pitchFamily="2" charset="2"/>
              <a:buNone/>
            </a:pPr>
            <a:r>
              <a:rPr lang="en-US" altLang="zh-CN" sz="3200">
                <a:solidFill>
                  <a:schemeClr val="bg1"/>
                </a:solidFill>
                <a:effectLst>
                  <a:outerShdw blurRad="38100" dist="38100" dir="2700000" algn="tl">
                    <a:srgbClr val="000000"/>
                  </a:outerShdw>
                </a:effectLst>
                <a:latin typeface="Tahoma" pitchFamily="34" charset="0"/>
              </a:rPr>
              <a:t>“</a:t>
            </a:r>
            <a:r>
              <a:rPr lang="zh-CN" altLang="en-US" sz="3200">
                <a:solidFill>
                  <a:schemeClr val="bg1"/>
                </a:solidFill>
                <a:effectLst>
                  <a:outerShdw blurRad="38100" dist="38100" dir="2700000" algn="tl">
                    <a:srgbClr val="000000"/>
                  </a:outerShdw>
                </a:effectLst>
                <a:latin typeface="Tahoma" pitchFamily="34" charset="0"/>
              </a:rPr>
              <a:t>您曾经接种过肺炎球菌疫苗吗？”</a:t>
            </a:r>
          </a:p>
          <a:p>
            <a:pPr marL="342900" indent="-342900" algn="l">
              <a:lnSpc>
                <a:spcPct val="100000"/>
              </a:lnSpc>
              <a:buClr>
                <a:schemeClr val="accent1"/>
              </a:buClr>
              <a:buFont typeface="Wingdings" pitchFamily="2" charset="2"/>
              <a:buNone/>
            </a:pPr>
            <a:endParaRPr lang="zh-CN" altLang="en-US" sz="3200">
              <a:solidFill>
                <a:schemeClr val="bg1"/>
              </a:solidFill>
              <a:effectLst>
                <a:outerShdw blurRad="38100" dist="38100" dir="2700000" algn="tl">
                  <a:srgbClr val="000000"/>
                </a:outerShdw>
              </a:effectLst>
              <a:latin typeface="Tahoma" pitchFamily="34" charset="0"/>
            </a:endParaRPr>
          </a:p>
          <a:p>
            <a:pPr marL="342900" indent="-342900" algn="l">
              <a:lnSpc>
                <a:spcPct val="100000"/>
              </a:lnSpc>
              <a:buClr>
                <a:schemeClr val="accent1"/>
              </a:buClr>
              <a:buFont typeface="Wingdings" pitchFamily="2" charset="2"/>
              <a:buNone/>
            </a:pPr>
            <a:r>
              <a:rPr lang="zh-CN" altLang="en-US" sz="3200">
                <a:solidFill>
                  <a:schemeClr val="bg1"/>
                </a:solidFill>
                <a:effectLst>
                  <a:outerShdw blurRad="38100" dist="38100" dir="2700000" algn="tl">
                    <a:srgbClr val="000000"/>
                  </a:outerShdw>
                </a:effectLst>
                <a:latin typeface="Tahoma" pitchFamily="34" charset="0"/>
              </a:rPr>
              <a:t>“通货膨胀剧烈的情况下，如何选择理财产品？”</a:t>
            </a:r>
          </a:p>
        </p:txBody>
      </p:sp>
    </p:spTree>
  </p:cSld>
  <p:clrMapOvr>
    <a:masterClrMapping/>
  </p:clrMapOvr>
  <p:transition>
    <p:pull dir="u"/>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a:noFill/>
          <a:ln/>
        </p:spPr>
        <p:txBody>
          <a:bodyPr/>
          <a:lstStyle/>
          <a:p>
            <a:r>
              <a:rPr lang="zh-CN" altLang="en-US" b="1" smtClean="0">
                <a:solidFill>
                  <a:schemeClr val="bg1"/>
                </a:solidFill>
                <a:effectLst/>
              </a:rPr>
              <a:t>问题设计原则</a:t>
            </a:r>
            <a:r>
              <a:rPr lang="zh-CN" altLang="en-US" smtClean="0">
                <a:solidFill>
                  <a:schemeClr val="bg1"/>
                </a:solidFill>
                <a:effectLst/>
              </a:rPr>
              <a:t>：</a:t>
            </a:r>
          </a:p>
        </p:txBody>
      </p:sp>
      <p:sp>
        <p:nvSpPr>
          <p:cNvPr id="96259" name="Rectangle 3"/>
          <p:cNvSpPr>
            <a:spLocks noGrp="1" noChangeArrowheads="1"/>
          </p:cNvSpPr>
          <p:nvPr>
            <p:ph type="body" idx="1"/>
          </p:nvPr>
        </p:nvSpPr>
        <p:spPr>
          <a:xfrm>
            <a:off x="685800" y="1981200"/>
            <a:ext cx="7772400" cy="727075"/>
          </a:xfrm>
          <a:noFill/>
          <a:ln/>
        </p:spPr>
        <p:txBody>
          <a:bodyPr/>
          <a:lstStyle/>
          <a:p>
            <a:endParaRPr lang="zh-CN" altLang="en-US" smtClean="0">
              <a:effectLst/>
            </a:endParaRPr>
          </a:p>
        </p:txBody>
      </p:sp>
      <p:sp>
        <p:nvSpPr>
          <p:cNvPr id="674819" name="Rectangle 3"/>
          <p:cNvSpPr>
            <a:spLocks noChangeArrowheads="1"/>
          </p:cNvSpPr>
          <p:nvPr/>
        </p:nvSpPr>
        <p:spPr bwMode="auto">
          <a:xfrm>
            <a:off x="684213" y="1916113"/>
            <a:ext cx="7772400" cy="1152525"/>
          </a:xfrm>
          <a:prstGeom prst="rect">
            <a:avLst/>
          </a:prstGeom>
          <a:noFill/>
          <a:ln w="9525">
            <a:noFill/>
            <a:miter lim="800000"/>
            <a:headEnd/>
            <a:tailEnd/>
          </a:ln>
        </p:spPr>
        <p:txBody>
          <a:bodyPr/>
          <a:lstStyle/>
          <a:p>
            <a:pPr marL="342900" indent="-342900" algn="l">
              <a:lnSpc>
                <a:spcPct val="100000"/>
              </a:lnSpc>
              <a:buClr>
                <a:schemeClr val="accent1"/>
              </a:buClr>
              <a:buFont typeface="Wingdings" pitchFamily="2" charset="2"/>
              <a:buChar char="n"/>
            </a:pPr>
            <a:r>
              <a:rPr lang="zh-CN" altLang="en-US" sz="3200">
                <a:solidFill>
                  <a:srgbClr val="FF9933"/>
                </a:solidFill>
                <a:effectLst>
                  <a:outerShdw blurRad="38100" dist="38100" dir="2700000" algn="tl">
                    <a:srgbClr val="000000"/>
                  </a:outerShdw>
                </a:effectLst>
                <a:latin typeface="Tahoma" pitchFamily="34" charset="0"/>
              </a:rPr>
              <a:t>确保问题适用性：问题适合回答者回答。</a:t>
            </a:r>
            <a:endParaRPr lang="en-US" altLang="zh-CN" sz="3200">
              <a:solidFill>
                <a:schemeClr val="tx1"/>
              </a:solidFill>
              <a:effectLst>
                <a:outerShdw blurRad="38100" dist="38100" dir="2700000" algn="tl">
                  <a:srgbClr val="000000"/>
                </a:outerShdw>
              </a:effectLst>
              <a:latin typeface="Tahoma" pitchFamily="34" charset="0"/>
            </a:endParaRPr>
          </a:p>
        </p:txBody>
      </p:sp>
      <p:sp>
        <p:nvSpPr>
          <p:cNvPr id="2" name="Rectangle 3"/>
          <p:cNvSpPr>
            <a:spLocks noChangeArrowheads="1"/>
          </p:cNvSpPr>
          <p:nvPr/>
        </p:nvSpPr>
        <p:spPr bwMode="auto">
          <a:xfrm>
            <a:off x="684213" y="3644900"/>
            <a:ext cx="7772400" cy="1152525"/>
          </a:xfrm>
          <a:prstGeom prst="rect">
            <a:avLst/>
          </a:prstGeom>
          <a:noFill/>
          <a:ln w="9525">
            <a:noFill/>
            <a:miter lim="800000"/>
            <a:headEnd/>
            <a:tailEnd/>
          </a:ln>
        </p:spPr>
        <p:txBody>
          <a:bodyPr/>
          <a:lstStyle/>
          <a:p>
            <a:pPr marL="342900" indent="-342900" algn="l">
              <a:lnSpc>
                <a:spcPct val="100000"/>
              </a:lnSpc>
              <a:buClr>
                <a:schemeClr val="accent1"/>
              </a:buClr>
              <a:buFont typeface="Wingdings" pitchFamily="2" charset="2"/>
              <a:buNone/>
            </a:pPr>
            <a:r>
              <a:rPr lang="zh-CN" altLang="en-US" sz="3200">
                <a:solidFill>
                  <a:schemeClr val="bg1"/>
                </a:solidFill>
                <a:effectLst>
                  <a:outerShdw blurRad="38100" dist="38100" dir="2700000" algn="tl">
                    <a:srgbClr val="000000"/>
                  </a:outerShdw>
                </a:effectLst>
                <a:latin typeface="Tahoma" pitchFamily="34" charset="0"/>
              </a:rPr>
              <a:t>您目前的职业是什么？</a:t>
            </a:r>
          </a:p>
        </p:txBody>
      </p:sp>
    </p:spTree>
  </p:cSld>
  <p:clrMapOvr>
    <a:masterClrMapping/>
  </p:clrMapOvr>
  <p:transition>
    <p:pull dir="u"/>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a:noFill/>
          <a:ln/>
        </p:spPr>
        <p:txBody>
          <a:bodyPr/>
          <a:lstStyle/>
          <a:p>
            <a:r>
              <a:rPr lang="zh-CN" altLang="en-US" b="1" smtClean="0">
                <a:solidFill>
                  <a:schemeClr val="bg1"/>
                </a:solidFill>
                <a:effectLst/>
              </a:rPr>
              <a:t>问题设计原则</a:t>
            </a:r>
            <a:r>
              <a:rPr lang="zh-CN" altLang="en-US" smtClean="0">
                <a:solidFill>
                  <a:schemeClr val="bg1"/>
                </a:solidFill>
                <a:effectLst/>
              </a:rPr>
              <a:t>：</a:t>
            </a:r>
          </a:p>
        </p:txBody>
      </p:sp>
      <p:sp>
        <p:nvSpPr>
          <p:cNvPr id="98307" name="Rectangle 3"/>
          <p:cNvSpPr>
            <a:spLocks noGrp="1" noChangeArrowheads="1"/>
          </p:cNvSpPr>
          <p:nvPr>
            <p:ph type="body" idx="1"/>
          </p:nvPr>
        </p:nvSpPr>
        <p:spPr>
          <a:xfrm>
            <a:off x="755650" y="2924175"/>
            <a:ext cx="7772400" cy="720725"/>
          </a:xfrm>
          <a:noFill/>
          <a:ln/>
        </p:spPr>
        <p:txBody>
          <a:bodyPr/>
          <a:lstStyle/>
          <a:p>
            <a:pPr>
              <a:buFont typeface="Wingdings" pitchFamily="2" charset="2"/>
              <a:buNone/>
            </a:pPr>
            <a:r>
              <a:rPr lang="zh-CN" altLang="en-US" b="1" smtClean="0">
                <a:solidFill>
                  <a:schemeClr val="bg1"/>
                </a:solidFill>
                <a:effectLst/>
              </a:rPr>
              <a:t>您的收入是多少？</a:t>
            </a:r>
          </a:p>
        </p:txBody>
      </p:sp>
      <p:sp>
        <p:nvSpPr>
          <p:cNvPr id="674819" name="Rectangle 3"/>
          <p:cNvSpPr>
            <a:spLocks noChangeArrowheads="1"/>
          </p:cNvSpPr>
          <p:nvPr/>
        </p:nvSpPr>
        <p:spPr bwMode="auto">
          <a:xfrm>
            <a:off x="684213" y="1916113"/>
            <a:ext cx="7772400" cy="649287"/>
          </a:xfrm>
          <a:prstGeom prst="rect">
            <a:avLst/>
          </a:prstGeom>
          <a:noFill/>
          <a:ln w="9525">
            <a:noFill/>
            <a:miter lim="800000"/>
            <a:headEnd/>
            <a:tailEnd/>
          </a:ln>
        </p:spPr>
        <p:txBody>
          <a:bodyPr/>
          <a:lstStyle/>
          <a:p>
            <a:pPr marL="342900" indent="-342900" algn="l">
              <a:lnSpc>
                <a:spcPct val="100000"/>
              </a:lnSpc>
              <a:buClr>
                <a:schemeClr val="accent1"/>
              </a:buClr>
              <a:buFont typeface="Wingdings" pitchFamily="2" charset="2"/>
              <a:buChar char="n"/>
            </a:pPr>
            <a:r>
              <a:rPr lang="zh-CN" altLang="en-US" sz="3200">
                <a:solidFill>
                  <a:srgbClr val="FF9933"/>
                </a:solidFill>
                <a:effectLst>
                  <a:outerShdw blurRad="38100" dist="38100" dir="2700000" algn="tl">
                    <a:srgbClr val="000000"/>
                  </a:outerShdw>
                </a:effectLst>
                <a:latin typeface="Tahoma" pitchFamily="34" charset="0"/>
              </a:rPr>
              <a:t>措辞要具体</a:t>
            </a:r>
            <a:endParaRPr lang="en-US" altLang="zh-CN" sz="3200">
              <a:solidFill>
                <a:schemeClr val="tx1"/>
              </a:solidFill>
              <a:effectLst>
                <a:outerShdw blurRad="38100" dist="38100" dir="2700000" algn="tl">
                  <a:srgbClr val="000000"/>
                </a:outerShdw>
              </a:effectLst>
              <a:latin typeface="Tahoma" pitchFamily="34" charset="0"/>
            </a:endParaRPr>
          </a:p>
        </p:txBody>
      </p:sp>
      <p:sp>
        <p:nvSpPr>
          <p:cNvPr id="98309" name="Rectangle 5"/>
          <p:cNvSpPr>
            <a:spLocks noChangeArrowheads="1"/>
          </p:cNvSpPr>
          <p:nvPr/>
        </p:nvSpPr>
        <p:spPr bwMode="auto">
          <a:xfrm>
            <a:off x="827088" y="4221163"/>
            <a:ext cx="7772400" cy="720725"/>
          </a:xfrm>
          <a:prstGeom prst="rect">
            <a:avLst/>
          </a:prstGeom>
          <a:noFill/>
          <a:ln w="9525">
            <a:noFill/>
            <a:miter lim="800000"/>
            <a:headEnd/>
            <a:tailEnd/>
          </a:ln>
        </p:spPr>
        <p:txBody>
          <a:bodyPr/>
          <a:lstStyle/>
          <a:p>
            <a:pPr marL="342900" indent="-342900" algn="l" eaLnBrk="0" hangingPunct="0">
              <a:lnSpc>
                <a:spcPct val="100000"/>
              </a:lnSpc>
              <a:buClr>
                <a:schemeClr val="accent1"/>
              </a:buClr>
              <a:buFont typeface="Wingdings" pitchFamily="2" charset="2"/>
              <a:buNone/>
            </a:pPr>
            <a:r>
              <a:rPr lang="zh-CN" altLang="en-US" sz="3200" b="1">
                <a:solidFill>
                  <a:schemeClr val="bg1"/>
                </a:solidFill>
                <a:latin typeface="Tahoma" pitchFamily="34" charset="0"/>
              </a:rPr>
              <a:t>年收入？月收入？税前收入？奖金？</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98309"/>
                                        </p:tgtEl>
                                        <p:attrNameLst>
                                          <p:attrName>style.visibility</p:attrName>
                                        </p:attrNameLst>
                                      </p:cBhvr>
                                      <p:to>
                                        <p:strVal val="visible"/>
                                      </p:to>
                                    </p:set>
                                    <p:animEffect transition="in" filter="diamond(in)">
                                      <p:cBhvr>
                                        <p:cTn id="7" dur="2000"/>
                                        <p:tgtEl>
                                          <p:spTgt spid="983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30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ChangeArrowheads="1"/>
          </p:cNvSpPr>
          <p:nvPr>
            <p:ph type="title"/>
          </p:nvPr>
        </p:nvSpPr>
        <p:spPr>
          <a:noFill/>
          <a:ln/>
        </p:spPr>
        <p:txBody>
          <a:bodyPr/>
          <a:lstStyle/>
          <a:p>
            <a:r>
              <a:rPr lang="zh-CN" altLang="en-US" b="1" smtClean="0">
                <a:solidFill>
                  <a:schemeClr val="bg1"/>
                </a:solidFill>
                <a:effectLst/>
              </a:rPr>
              <a:t>问题设计原则</a:t>
            </a:r>
            <a:r>
              <a:rPr lang="zh-CN" altLang="en-US" smtClean="0">
                <a:solidFill>
                  <a:schemeClr val="bg1"/>
                </a:solidFill>
                <a:effectLst/>
              </a:rPr>
              <a:t>：</a:t>
            </a:r>
          </a:p>
        </p:txBody>
      </p:sp>
      <p:sp>
        <p:nvSpPr>
          <p:cNvPr id="104451" name="Rectangle 3"/>
          <p:cNvSpPr>
            <a:spLocks noGrp="1" noChangeArrowheads="1"/>
          </p:cNvSpPr>
          <p:nvPr>
            <p:ph type="body" idx="1"/>
          </p:nvPr>
        </p:nvSpPr>
        <p:spPr>
          <a:xfrm>
            <a:off x="755650" y="3357563"/>
            <a:ext cx="7777163" cy="863600"/>
          </a:xfrm>
          <a:noFill/>
          <a:ln/>
        </p:spPr>
        <p:txBody>
          <a:bodyPr/>
          <a:lstStyle/>
          <a:p>
            <a:pPr>
              <a:buFont typeface="Wingdings" pitchFamily="2" charset="2"/>
              <a:buNone/>
            </a:pPr>
            <a:r>
              <a:rPr lang="zh-CN" altLang="en-US" sz="2800" smtClean="0">
                <a:solidFill>
                  <a:schemeClr val="bg1"/>
                </a:solidFill>
                <a:effectLst/>
              </a:rPr>
              <a:t>您最先学习的，并且现在还懂的语言是什么？</a:t>
            </a:r>
          </a:p>
        </p:txBody>
      </p:sp>
      <p:sp>
        <p:nvSpPr>
          <p:cNvPr id="674819" name="Rectangle 3"/>
          <p:cNvSpPr>
            <a:spLocks noChangeArrowheads="1"/>
          </p:cNvSpPr>
          <p:nvPr/>
        </p:nvSpPr>
        <p:spPr bwMode="auto">
          <a:xfrm>
            <a:off x="684213" y="1916113"/>
            <a:ext cx="7772400" cy="649287"/>
          </a:xfrm>
          <a:prstGeom prst="rect">
            <a:avLst/>
          </a:prstGeom>
          <a:noFill/>
          <a:ln w="9525">
            <a:noFill/>
            <a:miter lim="800000"/>
            <a:headEnd/>
            <a:tailEnd/>
          </a:ln>
        </p:spPr>
        <p:txBody>
          <a:bodyPr/>
          <a:lstStyle/>
          <a:p>
            <a:pPr marL="342900" indent="-342900" algn="l">
              <a:lnSpc>
                <a:spcPct val="100000"/>
              </a:lnSpc>
              <a:buClr>
                <a:schemeClr val="accent1"/>
              </a:buClr>
              <a:buFont typeface="Wingdings" pitchFamily="2" charset="2"/>
              <a:buChar char="n"/>
            </a:pPr>
            <a:r>
              <a:rPr lang="zh-CN" altLang="en-US" sz="3200">
                <a:solidFill>
                  <a:srgbClr val="FF9933"/>
                </a:solidFill>
                <a:effectLst>
                  <a:outerShdw blurRad="38100" dist="38100" dir="2700000" algn="tl">
                    <a:srgbClr val="000000"/>
                  </a:outerShdw>
                </a:effectLst>
                <a:latin typeface="Tahoma" pitchFamily="34" charset="0"/>
              </a:rPr>
              <a:t>避免语义双关</a:t>
            </a:r>
            <a:endParaRPr lang="en-US" altLang="zh-CN" sz="3200">
              <a:solidFill>
                <a:schemeClr val="tx1"/>
              </a:solidFill>
              <a:effectLst>
                <a:outerShdw blurRad="38100" dist="38100" dir="2700000" algn="tl">
                  <a:srgbClr val="000000"/>
                </a:outerShdw>
              </a:effectLst>
              <a:latin typeface="Tahoma" pitchFamily="34" charset="0"/>
            </a:endParaRPr>
          </a:p>
        </p:txBody>
      </p:sp>
    </p:spTree>
  </p:cSld>
  <p:clrMapOvr>
    <a:masterClrMapping/>
  </p:clrMapOvr>
  <p:transition>
    <p:pull dir="u"/>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a:noFill/>
          <a:ln/>
        </p:spPr>
        <p:txBody>
          <a:bodyPr/>
          <a:lstStyle/>
          <a:p>
            <a:r>
              <a:rPr lang="zh-CN" altLang="en-US" b="1" smtClean="0">
                <a:solidFill>
                  <a:schemeClr val="bg1"/>
                </a:solidFill>
                <a:effectLst/>
              </a:rPr>
              <a:t>问题设计原则</a:t>
            </a:r>
            <a:r>
              <a:rPr lang="zh-CN" altLang="en-US" smtClean="0">
                <a:solidFill>
                  <a:schemeClr val="bg1"/>
                </a:solidFill>
                <a:effectLst/>
              </a:rPr>
              <a:t>：</a:t>
            </a:r>
          </a:p>
        </p:txBody>
      </p:sp>
      <p:sp>
        <p:nvSpPr>
          <p:cNvPr id="100355" name="Rectangle 3"/>
          <p:cNvSpPr>
            <a:spLocks noGrp="1" noChangeArrowheads="1"/>
          </p:cNvSpPr>
          <p:nvPr>
            <p:ph type="body" idx="1"/>
          </p:nvPr>
        </p:nvSpPr>
        <p:spPr>
          <a:xfrm>
            <a:off x="755650" y="3357563"/>
            <a:ext cx="7772400" cy="1871662"/>
          </a:xfrm>
          <a:noFill/>
          <a:ln/>
        </p:spPr>
        <p:txBody>
          <a:bodyPr/>
          <a:lstStyle/>
          <a:p>
            <a:pPr>
              <a:buFont typeface="Wingdings" pitchFamily="2" charset="2"/>
              <a:buNone/>
            </a:pPr>
            <a:r>
              <a:rPr lang="zh-CN" altLang="en-US" smtClean="0">
                <a:solidFill>
                  <a:schemeClr val="bg1"/>
                </a:solidFill>
                <a:effectLst/>
              </a:rPr>
              <a:t>”旅游业对房山有益，应该促进“这种说法您是否同意？</a:t>
            </a:r>
          </a:p>
          <a:p>
            <a:pPr>
              <a:buFont typeface="Wingdings" pitchFamily="2" charset="2"/>
              <a:buNone/>
            </a:pPr>
            <a:r>
              <a:rPr lang="zh-CN" altLang="en-US" smtClean="0">
                <a:solidFill>
                  <a:schemeClr val="bg1"/>
                </a:solidFill>
                <a:effectLst/>
              </a:rPr>
              <a:t>         </a:t>
            </a:r>
            <a:r>
              <a:rPr lang="zh-CN" altLang="en-US" smtClean="0">
                <a:solidFill>
                  <a:schemeClr val="bg1"/>
                </a:solidFill>
                <a:effectLst/>
                <a:sym typeface="Wingdings 3" pitchFamily="18" charset="2"/>
              </a:rPr>
              <a:t></a:t>
            </a:r>
            <a:r>
              <a:rPr lang="zh-CN" altLang="en-US" smtClean="0">
                <a:solidFill>
                  <a:schemeClr val="bg1"/>
                </a:solidFill>
                <a:effectLst/>
              </a:rPr>
              <a:t> 同意                 </a:t>
            </a:r>
            <a:r>
              <a:rPr lang="zh-CN" altLang="en-US" smtClean="0">
                <a:solidFill>
                  <a:schemeClr val="bg1"/>
                </a:solidFill>
                <a:effectLst/>
                <a:sym typeface="Wingdings 3" pitchFamily="18" charset="2"/>
              </a:rPr>
              <a:t></a:t>
            </a:r>
            <a:r>
              <a:rPr lang="zh-CN" altLang="en-US" smtClean="0">
                <a:solidFill>
                  <a:schemeClr val="bg1"/>
                </a:solidFill>
                <a:effectLst/>
              </a:rPr>
              <a:t>不同意</a:t>
            </a:r>
          </a:p>
        </p:txBody>
      </p:sp>
      <p:sp>
        <p:nvSpPr>
          <p:cNvPr id="674819" name="Rectangle 3"/>
          <p:cNvSpPr>
            <a:spLocks noChangeArrowheads="1"/>
          </p:cNvSpPr>
          <p:nvPr/>
        </p:nvSpPr>
        <p:spPr bwMode="auto">
          <a:xfrm>
            <a:off x="684213" y="1916113"/>
            <a:ext cx="7772400" cy="649287"/>
          </a:xfrm>
          <a:prstGeom prst="rect">
            <a:avLst/>
          </a:prstGeom>
          <a:noFill/>
          <a:ln w="9525">
            <a:noFill/>
            <a:miter lim="800000"/>
            <a:headEnd/>
            <a:tailEnd/>
          </a:ln>
        </p:spPr>
        <p:txBody>
          <a:bodyPr/>
          <a:lstStyle/>
          <a:p>
            <a:pPr marL="342900" indent="-342900" algn="l">
              <a:lnSpc>
                <a:spcPct val="100000"/>
              </a:lnSpc>
              <a:buClr>
                <a:schemeClr val="accent1"/>
              </a:buClr>
              <a:buFont typeface="Wingdings" pitchFamily="2" charset="2"/>
              <a:buChar char="n"/>
            </a:pPr>
            <a:r>
              <a:rPr lang="zh-CN" altLang="en-US" sz="3200">
                <a:solidFill>
                  <a:srgbClr val="FF9933"/>
                </a:solidFill>
                <a:effectLst>
                  <a:outerShdw blurRad="38100" dist="38100" dir="2700000" algn="tl">
                    <a:srgbClr val="000000"/>
                  </a:outerShdw>
                </a:effectLst>
                <a:latin typeface="Tahoma" pitchFamily="34" charset="0"/>
              </a:rPr>
              <a:t>避免引导性问题</a:t>
            </a:r>
            <a:endParaRPr lang="en-US" altLang="zh-CN" sz="3200">
              <a:solidFill>
                <a:schemeClr val="tx1"/>
              </a:solidFill>
              <a:effectLst>
                <a:outerShdw blurRad="38100" dist="38100" dir="2700000" algn="tl">
                  <a:srgbClr val="000000"/>
                </a:outerShdw>
              </a:effectLst>
              <a:latin typeface="Tahoma" pitchFamily="34" charset="0"/>
            </a:endParaRPr>
          </a:p>
        </p:txBody>
      </p:sp>
      <p:sp>
        <p:nvSpPr>
          <p:cNvPr id="100357" name="Rectangle 5"/>
          <p:cNvSpPr>
            <a:spLocks noChangeArrowheads="1"/>
          </p:cNvSpPr>
          <p:nvPr/>
        </p:nvSpPr>
        <p:spPr bwMode="auto">
          <a:xfrm>
            <a:off x="1619250" y="4652963"/>
            <a:ext cx="431800" cy="360362"/>
          </a:xfrm>
          <a:prstGeom prst="rect">
            <a:avLst/>
          </a:prstGeom>
          <a:noFill/>
          <a:ln w="9525">
            <a:noFill/>
            <a:miter lim="800000"/>
            <a:headEnd/>
            <a:tailEnd/>
          </a:ln>
          <a:effectLst/>
        </p:spPr>
        <p:txBody>
          <a:bodyPr wrap="none" anchor="ctr"/>
          <a:lstStyle/>
          <a:p>
            <a:endParaRPr lang="zh-CN" altLang="en-US"/>
          </a:p>
        </p:txBody>
      </p:sp>
    </p:spTree>
  </p:cSld>
  <p:clrMapOvr>
    <a:masterClrMapping/>
  </p:clrMapOvr>
  <p:transition>
    <p:pull dir="u"/>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p:cNvSpPr>
            <a:spLocks noGrp="1" noChangeArrowheads="1"/>
          </p:cNvSpPr>
          <p:nvPr>
            <p:ph type="title"/>
          </p:nvPr>
        </p:nvSpPr>
        <p:spPr>
          <a:noFill/>
          <a:ln/>
        </p:spPr>
        <p:txBody>
          <a:bodyPr/>
          <a:lstStyle/>
          <a:p>
            <a:r>
              <a:rPr lang="zh-CN" altLang="en-US" b="1" smtClean="0">
                <a:solidFill>
                  <a:schemeClr val="bg1"/>
                </a:solidFill>
                <a:effectLst/>
              </a:rPr>
              <a:t>问题设计原则</a:t>
            </a:r>
            <a:r>
              <a:rPr lang="zh-CN" altLang="en-US" smtClean="0">
                <a:solidFill>
                  <a:schemeClr val="bg1"/>
                </a:solidFill>
                <a:effectLst/>
              </a:rPr>
              <a:t>：</a:t>
            </a:r>
          </a:p>
        </p:txBody>
      </p:sp>
      <p:sp>
        <p:nvSpPr>
          <p:cNvPr id="101379" name="Rectangle 3"/>
          <p:cNvSpPr>
            <a:spLocks noGrp="1" noChangeArrowheads="1"/>
          </p:cNvSpPr>
          <p:nvPr>
            <p:ph type="body" idx="1"/>
          </p:nvPr>
        </p:nvSpPr>
        <p:spPr>
          <a:xfrm>
            <a:off x="611188" y="3141663"/>
            <a:ext cx="8064500" cy="1223962"/>
          </a:xfrm>
          <a:noFill/>
          <a:ln/>
        </p:spPr>
        <p:txBody>
          <a:bodyPr/>
          <a:lstStyle/>
          <a:p>
            <a:pPr>
              <a:buFont typeface="Wingdings" pitchFamily="2" charset="2"/>
              <a:buNone/>
            </a:pPr>
            <a:r>
              <a:rPr lang="zh-CN" altLang="en-US" b="1" smtClean="0">
                <a:solidFill>
                  <a:schemeClr val="bg1"/>
                </a:solidFill>
                <a:effectLst/>
              </a:rPr>
              <a:t>您赞不赞同政府不允许便利店买酒的规定？</a:t>
            </a:r>
          </a:p>
        </p:txBody>
      </p:sp>
      <p:sp>
        <p:nvSpPr>
          <p:cNvPr id="674819" name="Rectangle 3"/>
          <p:cNvSpPr>
            <a:spLocks noChangeArrowheads="1"/>
          </p:cNvSpPr>
          <p:nvPr/>
        </p:nvSpPr>
        <p:spPr bwMode="auto">
          <a:xfrm>
            <a:off x="539750" y="1773238"/>
            <a:ext cx="7772400" cy="576262"/>
          </a:xfrm>
          <a:prstGeom prst="rect">
            <a:avLst/>
          </a:prstGeom>
          <a:noFill/>
          <a:ln w="9525">
            <a:noFill/>
            <a:miter lim="800000"/>
            <a:headEnd/>
            <a:tailEnd/>
          </a:ln>
        </p:spPr>
        <p:txBody>
          <a:bodyPr/>
          <a:lstStyle/>
          <a:p>
            <a:pPr marL="342900" indent="-342900" algn="l">
              <a:lnSpc>
                <a:spcPct val="100000"/>
              </a:lnSpc>
              <a:buClr>
                <a:schemeClr val="accent1"/>
              </a:buClr>
              <a:buFont typeface="Wingdings" pitchFamily="2" charset="2"/>
              <a:buChar char="n"/>
            </a:pPr>
            <a:r>
              <a:rPr lang="zh-CN" altLang="en-US" sz="3200">
                <a:solidFill>
                  <a:srgbClr val="FF9933"/>
                </a:solidFill>
                <a:effectLst>
                  <a:outerShdw blurRad="38100" dist="38100" dir="2700000" algn="tl">
                    <a:srgbClr val="000000"/>
                  </a:outerShdw>
                </a:effectLst>
                <a:latin typeface="Tahoma" pitchFamily="34" charset="0"/>
              </a:rPr>
              <a:t>避免使用双重否定</a:t>
            </a:r>
            <a:endParaRPr lang="en-US" altLang="zh-CN" sz="3200">
              <a:solidFill>
                <a:schemeClr val="tx1"/>
              </a:solidFill>
              <a:effectLst>
                <a:outerShdw blurRad="38100" dist="38100" dir="2700000" algn="tl">
                  <a:srgbClr val="000000"/>
                </a:outerShdw>
              </a:effectLst>
              <a:latin typeface="Tahoma" pitchFamily="34" charset="0"/>
            </a:endParaRPr>
          </a:p>
        </p:txBody>
      </p:sp>
    </p:spTree>
  </p:cSld>
  <p:clrMapOvr>
    <a:masterClrMapping/>
  </p:clrMapOvr>
  <p:transition>
    <p:pull dir="u"/>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a:noFill/>
          <a:ln/>
        </p:spPr>
        <p:txBody>
          <a:bodyPr/>
          <a:lstStyle/>
          <a:p>
            <a:r>
              <a:rPr lang="zh-CN" altLang="en-US" b="1" smtClean="0">
                <a:solidFill>
                  <a:schemeClr val="bg1"/>
                </a:solidFill>
                <a:effectLst/>
              </a:rPr>
              <a:t>问题设计原则</a:t>
            </a:r>
            <a:r>
              <a:rPr lang="zh-CN" altLang="en-US" smtClean="0">
                <a:solidFill>
                  <a:schemeClr val="bg1"/>
                </a:solidFill>
                <a:effectLst/>
              </a:rPr>
              <a:t>：</a:t>
            </a:r>
          </a:p>
        </p:txBody>
      </p:sp>
      <p:sp>
        <p:nvSpPr>
          <p:cNvPr id="102403" name="Rectangle 3"/>
          <p:cNvSpPr>
            <a:spLocks noGrp="1" noChangeArrowheads="1"/>
          </p:cNvSpPr>
          <p:nvPr>
            <p:ph type="body" idx="1"/>
          </p:nvPr>
        </p:nvSpPr>
        <p:spPr>
          <a:xfrm>
            <a:off x="684213" y="3284538"/>
            <a:ext cx="7704137" cy="3240087"/>
          </a:xfrm>
          <a:noFill/>
          <a:ln/>
        </p:spPr>
        <p:txBody>
          <a:bodyPr/>
          <a:lstStyle/>
          <a:p>
            <a:pPr>
              <a:buFont typeface="Wingdings" pitchFamily="2" charset="2"/>
              <a:buNone/>
            </a:pPr>
            <a:r>
              <a:rPr lang="zh-CN" altLang="en-US" smtClean="0">
                <a:solidFill>
                  <a:schemeClr val="bg1"/>
                </a:solidFill>
                <a:effectLst/>
              </a:rPr>
              <a:t>上周您逃了几节课？</a:t>
            </a:r>
          </a:p>
          <a:p>
            <a:pPr>
              <a:buFont typeface="Wingdings" pitchFamily="2" charset="2"/>
              <a:buNone/>
            </a:pPr>
            <a:endParaRPr lang="zh-CN" altLang="en-US" smtClean="0">
              <a:solidFill>
                <a:schemeClr val="bg1"/>
              </a:solidFill>
              <a:effectLst/>
            </a:endParaRPr>
          </a:p>
          <a:p>
            <a:pPr>
              <a:buFont typeface="Wingdings" pitchFamily="2" charset="2"/>
              <a:buNone/>
            </a:pPr>
            <a:r>
              <a:rPr lang="zh-CN" altLang="en-US" smtClean="0">
                <a:solidFill>
                  <a:schemeClr val="bg1"/>
                </a:solidFill>
                <a:effectLst/>
              </a:rPr>
              <a:t>您是否正处于热恋之中？</a:t>
            </a:r>
          </a:p>
          <a:p>
            <a:pPr>
              <a:buFont typeface="Wingdings" pitchFamily="2" charset="2"/>
              <a:buNone/>
            </a:pPr>
            <a:endParaRPr lang="zh-CN" altLang="en-US" smtClean="0">
              <a:solidFill>
                <a:schemeClr val="bg1"/>
              </a:solidFill>
              <a:effectLst/>
            </a:endParaRPr>
          </a:p>
          <a:p>
            <a:pPr>
              <a:buFont typeface="Wingdings" pitchFamily="2" charset="2"/>
              <a:buNone/>
            </a:pPr>
            <a:r>
              <a:rPr lang="zh-CN" altLang="en-US" smtClean="0">
                <a:solidFill>
                  <a:schemeClr val="bg1"/>
                </a:solidFill>
                <a:effectLst/>
              </a:rPr>
              <a:t>上个月家里给您多少生活费？</a:t>
            </a:r>
          </a:p>
        </p:txBody>
      </p:sp>
      <p:sp>
        <p:nvSpPr>
          <p:cNvPr id="674819" name="Rectangle 3"/>
          <p:cNvSpPr>
            <a:spLocks noChangeArrowheads="1"/>
          </p:cNvSpPr>
          <p:nvPr/>
        </p:nvSpPr>
        <p:spPr bwMode="auto">
          <a:xfrm>
            <a:off x="684213" y="1916113"/>
            <a:ext cx="7772400" cy="576262"/>
          </a:xfrm>
          <a:prstGeom prst="rect">
            <a:avLst/>
          </a:prstGeom>
          <a:noFill/>
          <a:ln w="9525">
            <a:noFill/>
            <a:miter lim="800000"/>
            <a:headEnd/>
            <a:tailEnd/>
          </a:ln>
        </p:spPr>
        <p:txBody>
          <a:bodyPr/>
          <a:lstStyle/>
          <a:p>
            <a:pPr marL="342900" indent="-342900" algn="l">
              <a:lnSpc>
                <a:spcPct val="100000"/>
              </a:lnSpc>
              <a:buClr>
                <a:schemeClr val="accent1"/>
              </a:buClr>
              <a:buFont typeface="Wingdings" pitchFamily="2" charset="2"/>
              <a:buChar char="n"/>
            </a:pPr>
            <a:r>
              <a:rPr lang="zh-CN" altLang="en-US" sz="3200">
                <a:solidFill>
                  <a:srgbClr val="FF9933"/>
                </a:solidFill>
                <a:effectLst>
                  <a:outerShdw blurRad="38100" dist="38100" dir="2700000" algn="tl">
                    <a:srgbClr val="000000"/>
                  </a:outerShdw>
                </a:effectLst>
                <a:latin typeface="Tahoma" pitchFamily="34" charset="0"/>
              </a:rPr>
              <a:t>减少敏感问题或隐私问题的影响</a:t>
            </a:r>
            <a:endParaRPr lang="en-US" altLang="zh-CN" sz="3200">
              <a:solidFill>
                <a:schemeClr val="tx1"/>
              </a:solidFill>
              <a:effectLst>
                <a:outerShdw blurRad="38100" dist="38100" dir="2700000" algn="tl">
                  <a:srgbClr val="000000"/>
                </a:outerShdw>
              </a:effectLst>
              <a:latin typeface="Tahoma" pitchFamily="34" charset="0"/>
            </a:endParaRPr>
          </a:p>
        </p:txBody>
      </p:sp>
    </p:spTree>
  </p:cSld>
  <p:clrMapOvr>
    <a:masterClrMapping/>
  </p:clrMapOvr>
  <p:transition>
    <p:pull dir="u"/>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noFill/>
          <a:ln/>
        </p:spPr>
        <p:txBody>
          <a:bodyPr/>
          <a:lstStyle/>
          <a:p>
            <a:r>
              <a:rPr lang="zh-CN" altLang="en-US" b="1" smtClean="0">
                <a:solidFill>
                  <a:schemeClr val="bg1"/>
                </a:solidFill>
                <a:effectLst/>
              </a:rPr>
              <a:t>问题设计原则</a:t>
            </a:r>
            <a:r>
              <a:rPr lang="zh-CN" altLang="en-US" smtClean="0">
                <a:solidFill>
                  <a:schemeClr val="bg1"/>
                </a:solidFill>
                <a:effectLst/>
              </a:rPr>
              <a:t>：</a:t>
            </a:r>
          </a:p>
        </p:txBody>
      </p:sp>
      <p:sp>
        <p:nvSpPr>
          <p:cNvPr id="103427" name="Rectangle 3"/>
          <p:cNvSpPr>
            <a:spLocks noGrp="1" noChangeArrowheads="1"/>
          </p:cNvSpPr>
          <p:nvPr>
            <p:ph type="body" idx="1"/>
          </p:nvPr>
        </p:nvSpPr>
        <p:spPr>
          <a:xfrm>
            <a:off x="611188" y="3141663"/>
            <a:ext cx="7772400" cy="2447925"/>
          </a:xfrm>
          <a:noFill/>
          <a:ln/>
        </p:spPr>
        <p:txBody>
          <a:bodyPr/>
          <a:lstStyle/>
          <a:p>
            <a:pPr>
              <a:buFont typeface="Wingdings" pitchFamily="2" charset="2"/>
              <a:buNone/>
            </a:pPr>
            <a:r>
              <a:rPr lang="zh-CN" altLang="en-US" smtClean="0">
                <a:solidFill>
                  <a:schemeClr val="bg1"/>
                </a:solidFill>
                <a:effectLst/>
              </a:rPr>
              <a:t>您如何对信息提供在转变过程中的心理学和社会学方面的作用的程度进行评定，比如说使用电脑化的交互式职业咨询系统。</a:t>
            </a:r>
          </a:p>
        </p:txBody>
      </p:sp>
      <p:sp>
        <p:nvSpPr>
          <p:cNvPr id="674819" name="Rectangle 3"/>
          <p:cNvSpPr>
            <a:spLocks noChangeArrowheads="1"/>
          </p:cNvSpPr>
          <p:nvPr/>
        </p:nvSpPr>
        <p:spPr bwMode="auto">
          <a:xfrm>
            <a:off x="684213" y="1916113"/>
            <a:ext cx="7772400" cy="865187"/>
          </a:xfrm>
          <a:prstGeom prst="rect">
            <a:avLst/>
          </a:prstGeom>
          <a:noFill/>
          <a:ln w="9525">
            <a:noFill/>
            <a:miter lim="800000"/>
            <a:headEnd/>
            <a:tailEnd/>
          </a:ln>
        </p:spPr>
        <p:txBody>
          <a:bodyPr/>
          <a:lstStyle/>
          <a:p>
            <a:pPr marL="342900" indent="-342900" algn="l">
              <a:lnSpc>
                <a:spcPct val="100000"/>
              </a:lnSpc>
              <a:buClr>
                <a:schemeClr val="accent1"/>
              </a:buClr>
              <a:buFont typeface="Wingdings" pitchFamily="2" charset="2"/>
              <a:buChar char="n"/>
            </a:pPr>
            <a:r>
              <a:rPr lang="zh-CN" altLang="en-US" sz="3200">
                <a:solidFill>
                  <a:srgbClr val="FF9933"/>
                </a:solidFill>
                <a:effectLst>
                  <a:outerShdw blurRad="38100" dist="38100" dir="2700000" algn="tl">
                    <a:srgbClr val="000000"/>
                  </a:outerShdw>
                </a:effectLst>
                <a:latin typeface="Tahoma" pitchFamily="34" charset="0"/>
              </a:rPr>
              <a:t>确保问题读起来顺口，容易理解。</a:t>
            </a:r>
            <a:endParaRPr lang="en-US" altLang="zh-CN" sz="3200">
              <a:solidFill>
                <a:schemeClr val="tx1"/>
              </a:solidFill>
              <a:effectLst>
                <a:outerShdw blurRad="38100" dist="38100" dir="2700000" algn="tl">
                  <a:srgbClr val="000000"/>
                </a:outerShdw>
              </a:effectLst>
              <a:latin typeface="Tahoma" pitchFamily="34" charset="0"/>
            </a:endParaRPr>
          </a:p>
        </p:txBody>
      </p:sp>
    </p:spTree>
  </p:cSld>
  <p:clrMapOvr>
    <a:masterClrMapping/>
  </p:clrMapOvr>
  <p:transition>
    <p:pull dir="u"/>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0242" name="AutoShape 2"/>
          <p:cNvSpPr>
            <a:spLocks noChangeArrowheads="1"/>
          </p:cNvSpPr>
          <p:nvPr/>
        </p:nvSpPr>
        <p:spPr bwMode="auto">
          <a:xfrm>
            <a:off x="3779838" y="4005263"/>
            <a:ext cx="1066800" cy="457200"/>
          </a:xfrm>
          <a:prstGeom prst="notchedRightArrow">
            <a:avLst>
              <a:gd name="adj1" fmla="val 50000"/>
              <a:gd name="adj2" fmla="val 58333"/>
            </a:avLst>
          </a:prstGeom>
          <a:solidFill>
            <a:srgbClr val="FF0000"/>
          </a:solidFill>
          <a:ln w="9525">
            <a:solidFill>
              <a:srgbClr val="F54768"/>
            </a:solidFill>
            <a:miter lim="800000"/>
            <a:headEnd/>
            <a:tailEnd/>
          </a:ln>
        </p:spPr>
        <p:txBody>
          <a:bodyPr wrap="none" anchor="ctr"/>
          <a:lstStyle/>
          <a:p>
            <a:pPr algn="ctr">
              <a:lnSpc>
                <a:spcPct val="100000"/>
              </a:lnSpc>
              <a:spcBef>
                <a:spcPct val="0"/>
              </a:spcBef>
              <a:buClrTx/>
              <a:buSzTx/>
              <a:buFontTx/>
              <a:buNone/>
            </a:pPr>
            <a:endParaRPr lang="zh-CN" altLang="zh-CN" sz="4400" i="1">
              <a:solidFill>
                <a:srgbClr val="FF0000"/>
              </a:solidFill>
            </a:endParaRPr>
          </a:p>
        </p:txBody>
      </p:sp>
      <p:grpSp>
        <p:nvGrpSpPr>
          <p:cNvPr id="2" name="Group 3"/>
          <p:cNvGrpSpPr>
            <a:grpSpLocks/>
          </p:cNvGrpSpPr>
          <p:nvPr/>
        </p:nvGrpSpPr>
        <p:grpSpPr bwMode="auto">
          <a:xfrm>
            <a:off x="1042988" y="3357563"/>
            <a:ext cx="2362200" cy="1143000"/>
            <a:chOff x="768" y="3024"/>
            <a:chExt cx="1488" cy="720"/>
          </a:xfrm>
        </p:grpSpPr>
        <p:sp>
          <p:nvSpPr>
            <p:cNvPr id="650244" name="Rectangle 4"/>
            <p:cNvSpPr>
              <a:spLocks noChangeArrowheads="1"/>
            </p:cNvSpPr>
            <p:nvPr/>
          </p:nvSpPr>
          <p:spPr bwMode="auto">
            <a:xfrm>
              <a:off x="1008" y="3024"/>
              <a:ext cx="1248"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统计报表制度</a:t>
              </a:r>
            </a:p>
          </p:txBody>
        </p:sp>
        <p:sp>
          <p:nvSpPr>
            <p:cNvPr id="650245" name="Rectangle 5"/>
            <p:cNvSpPr>
              <a:spLocks noChangeArrowheads="1"/>
            </p:cNvSpPr>
            <p:nvPr/>
          </p:nvSpPr>
          <p:spPr bwMode="auto">
            <a:xfrm>
              <a:off x="1008" y="3408"/>
              <a:ext cx="1248"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专门调查</a:t>
              </a:r>
            </a:p>
          </p:txBody>
        </p:sp>
        <p:sp>
          <p:nvSpPr>
            <p:cNvPr id="32782" name="AutoShape 6"/>
            <p:cNvSpPr>
              <a:spLocks/>
            </p:cNvSpPr>
            <p:nvPr/>
          </p:nvSpPr>
          <p:spPr bwMode="auto">
            <a:xfrm>
              <a:off x="768" y="3120"/>
              <a:ext cx="144" cy="576"/>
            </a:xfrm>
            <a:prstGeom prst="leftBrace">
              <a:avLst>
                <a:gd name="adj1" fmla="val 33333"/>
                <a:gd name="adj2" fmla="val 53819"/>
              </a:avLst>
            </a:prstGeom>
            <a:noFill/>
            <a:ln w="28575">
              <a:solidFill>
                <a:srgbClr val="F54768"/>
              </a:solidFill>
              <a:round/>
              <a:headEnd/>
              <a:tailEnd/>
            </a:ln>
          </p:spPr>
          <p:txBody>
            <a:bodyPr wrap="none" anchor="ctr"/>
            <a:lstStyle/>
            <a:p>
              <a:endParaRPr lang="zh-CN" altLang="en-US"/>
            </a:p>
          </p:txBody>
        </p:sp>
      </p:grpSp>
      <p:sp>
        <p:nvSpPr>
          <p:cNvPr id="650247" name="Rectangle 7"/>
          <p:cNvSpPr>
            <a:spLocks noChangeArrowheads="1"/>
          </p:cNvSpPr>
          <p:nvPr/>
        </p:nvSpPr>
        <p:spPr bwMode="auto">
          <a:xfrm>
            <a:off x="755650" y="2205038"/>
            <a:ext cx="7345363" cy="647700"/>
          </a:xfrm>
          <a:prstGeom prst="rect">
            <a:avLst/>
          </a:prstGeom>
          <a:noFill/>
          <a:ln w="9525">
            <a:noFill/>
            <a:miter lim="800000"/>
            <a:headEnd/>
            <a:tailEnd/>
          </a:ln>
        </p:spPr>
        <p:txBody>
          <a:bodyPr/>
          <a:lstStyle/>
          <a:p>
            <a:pPr marL="342900" indent="-342900" algn="l">
              <a:lnSpc>
                <a:spcPct val="100000"/>
              </a:lnSpc>
              <a:buClr>
                <a:srgbClr val="A90DAD"/>
              </a:buClr>
              <a:buSzTx/>
              <a:buFontTx/>
              <a:buNone/>
            </a:pPr>
            <a:r>
              <a:rPr lang="zh-CN" altLang="en-US" sz="3600" b="1">
                <a:solidFill>
                  <a:srgbClr val="006699"/>
                </a:solidFill>
                <a:ea typeface="华文行楷" pitchFamily="2" charset="-122"/>
              </a:rPr>
              <a:t>统计调查按组织方式不同分为</a:t>
            </a:r>
          </a:p>
        </p:txBody>
      </p:sp>
      <p:grpSp>
        <p:nvGrpSpPr>
          <p:cNvPr id="3" name="Group 8"/>
          <p:cNvGrpSpPr>
            <a:grpSpLocks/>
          </p:cNvGrpSpPr>
          <p:nvPr/>
        </p:nvGrpSpPr>
        <p:grpSpPr bwMode="auto">
          <a:xfrm>
            <a:off x="5003800" y="3213100"/>
            <a:ext cx="2286000" cy="2057400"/>
            <a:chOff x="3168" y="2928"/>
            <a:chExt cx="1440" cy="1296"/>
          </a:xfrm>
        </p:grpSpPr>
        <p:sp>
          <p:nvSpPr>
            <p:cNvPr id="32775" name="AutoShape 9"/>
            <p:cNvSpPr>
              <a:spLocks/>
            </p:cNvSpPr>
            <p:nvPr/>
          </p:nvSpPr>
          <p:spPr bwMode="auto">
            <a:xfrm>
              <a:off x="3168" y="2976"/>
              <a:ext cx="144" cy="1152"/>
            </a:xfrm>
            <a:prstGeom prst="leftBrace">
              <a:avLst>
                <a:gd name="adj1" fmla="val 66667"/>
                <a:gd name="adj2" fmla="val 53819"/>
              </a:avLst>
            </a:prstGeom>
            <a:solidFill>
              <a:srgbClr val="CCECFF"/>
            </a:solidFill>
            <a:ln w="28575">
              <a:solidFill>
                <a:srgbClr val="F54768"/>
              </a:solidFill>
              <a:round/>
              <a:headEnd/>
              <a:tailEnd/>
            </a:ln>
          </p:spPr>
          <p:txBody>
            <a:bodyPr wrap="none" anchor="ctr"/>
            <a:lstStyle/>
            <a:p>
              <a:endParaRPr lang="zh-CN" altLang="en-US"/>
            </a:p>
          </p:txBody>
        </p:sp>
        <p:sp>
          <p:nvSpPr>
            <p:cNvPr id="32776" name="AutoShape 10"/>
            <p:cNvSpPr>
              <a:spLocks noChangeArrowheads="1"/>
            </p:cNvSpPr>
            <p:nvPr/>
          </p:nvSpPr>
          <p:spPr bwMode="auto">
            <a:xfrm>
              <a:off x="3504" y="2928"/>
              <a:ext cx="1104" cy="288"/>
            </a:xfrm>
            <a:prstGeom prst="roundRect">
              <a:avLst>
                <a:gd name="adj" fmla="val 16667"/>
              </a:avLst>
            </a:prstGeom>
            <a:solidFill>
              <a:srgbClr val="CCECFF"/>
            </a:solidFill>
            <a:ln w="19050">
              <a:solidFill>
                <a:schemeClr val="hlink"/>
              </a:solidFill>
              <a:round/>
              <a:headEnd/>
              <a:tailEnd/>
            </a:ln>
          </p:spPr>
          <p:txBody>
            <a:bodyPr wrap="none" anchor="ctr"/>
            <a:lstStyle/>
            <a:p>
              <a:pPr algn="ctr">
                <a:lnSpc>
                  <a:spcPct val="100000"/>
                </a:lnSpc>
                <a:spcBef>
                  <a:spcPct val="0"/>
                </a:spcBef>
                <a:buClrTx/>
                <a:buSzTx/>
                <a:buFontTx/>
                <a:buNone/>
              </a:pPr>
              <a:r>
                <a:rPr lang="zh-CN" altLang="en-US" sz="3200" b="1">
                  <a:solidFill>
                    <a:srgbClr val="FF00FF"/>
                  </a:solidFill>
                </a:rPr>
                <a:t>普查</a:t>
              </a:r>
            </a:p>
          </p:txBody>
        </p:sp>
        <p:sp>
          <p:nvSpPr>
            <p:cNvPr id="32777" name="AutoShape 11"/>
            <p:cNvSpPr>
              <a:spLocks noChangeArrowheads="1"/>
            </p:cNvSpPr>
            <p:nvPr/>
          </p:nvSpPr>
          <p:spPr bwMode="auto">
            <a:xfrm>
              <a:off x="3504" y="3936"/>
              <a:ext cx="1104" cy="288"/>
            </a:xfrm>
            <a:prstGeom prst="roundRect">
              <a:avLst>
                <a:gd name="adj" fmla="val 16667"/>
              </a:avLst>
            </a:prstGeom>
            <a:solidFill>
              <a:srgbClr val="CCECFF"/>
            </a:solidFill>
            <a:ln w="19050">
              <a:solidFill>
                <a:schemeClr val="hlink"/>
              </a:solidFill>
              <a:round/>
              <a:headEnd/>
              <a:tailEnd/>
            </a:ln>
          </p:spPr>
          <p:txBody>
            <a:bodyPr wrap="none" anchor="ctr"/>
            <a:lstStyle/>
            <a:p>
              <a:pPr algn="ctr">
                <a:lnSpc>
                  <a:spcPct val="100000"/>
                </a:lnSpc>
                <a:spcBef>
                  <a:spcPct val="0"/>
                </a:spcBef>
                <a:buClrTx/>
                <a:buSzTx/>
                <a:buFontTx/>
                <a:buNone/>
              </a:pPr>
              <a:r>
                <a:rPr lang="zh-CN" altLang="en-US" sz="3200" b="1">
                  <a:solidFill>
                    <a:srgbClr val="FF00FF"/>
                  </a:solidFill>
                </a:rPr>
                <a:t>抽样调查</a:t>
              </a:r>
            </a:p>
          </p:txBody>
        </p:sp>
        <p:sp>
          <p:nvSpPr>
            <p:cNvPr id="32778" name="AutoShape 12"/>
            <p:cNvSpPr>
              <a:spLocks noChangeArrowheads="1"/>
            </p:cNvSpPr>
            <p:nvPr/>
          </p:nvSpPr>
          <p:spPr bwMode="auto">
            <a:xfrm>
              <a:off x="3504" y="3600"/>
              <a:ext cx="1104" cy="288"/>
            </a:xfrm>
            <a:prstGeom prst="roundRect">
              <a:avLst>
                <a:gd name="adj" fmla="val 16667"/>
              </a:avLst>
            </a:prstGeom>
            <a:solidFill>
              <a:srgbClr val="CCECFF"/>
            </a:solidFill>
            <a:ln w="19050">
              <a:solidFill>
                <a:schemeClr val="hlink"/>
              </a:solidFill>
              <a:round/>
              <a:headEnd/>
              <a:tailEnd/>
            </a:ln>
          </p:spPr>
          <p:txBody>
            <a:bodyPr wrap="none" anchor="ctr"/>
            <a:lstStyle/>
            <a:p>
              <a:pPr algn="ctr">
                <a:lnSpc>
                  <a:spcPct val="100000"/>
                </a:lnSpc>
                <a:spcBef>
                  <a:spcPct val="0"/>
                </a:spcBef>
                <a:buClrTx/>
                <a:buSzTx/>
                <a:buFontTx/>
                <a:buNone/>
              </a:pPr>
              <a:r>
                <a:rPr lang="zh-CN" altLang="en-US" sz="3200" b="1">
                  <a:solidFill>
                    <a:srgbClr val="FF00FF"/>
                  </a:solidFill>
                </a:rPr>
                <a:t>典型调查</a:t>
              </a:r>
            </a:p>
          </p:txBody>
        </p:sp>
        <p:sp>
          <p:nvSpPr>
            <p:cNvPr id="32779" name="AutoShape 13"/>
            <p:cNvSpPr>
              <a:spLocks noChangeArrowheads="1"/>
            </p:cNvSpPr>
            <p:nvPr/>
          </p:nvSpPr>
          <p:spPr bwMode="auto">
            <a:xfrm>
              <a:off x="3504" y="3264"/>
              <a:ext cx="1104" cy="288"/>
            </a:xfrm>
            <a:prstGeom prst="roundRect">
              <a:avLst>
                <a:gd name="adj" fmla="val 16667"/>
              </a:avLst>
            </a:prstGeom>
            <a:solidFill>
              <a:srgbClr val="CCECFF"/>
            </a:solidFill>
            <a:ln w="19050">
              <a:solidFill>
                <a:schemeClr val="hlink"/>
              </a:solidFill>
              <a:round/>
              <a:headEnd/>
              <a:tailEnd/>
            </a:ln>
          </p:spPr>
          <p:txBody>
            <a:bodyPr wrap="none" anchor="ctr"/>
            <a:lstStyle/>
            <a:p>
              <a:pPr algn="ctr">
                <a:lnSpc>
                  <a:spcPct val="100000"/>
                </a:lnSpc>
                <a:spcBef>
                  <a:spcPct val="0"/>
                </a:spcBef>
                <a:buClrTx/>
                <a:buSzTx/>
                <a:buFontTx/>
                <a:buNone/>
              </a:pPr>
              <a:r>
                <a:rPr lang="zh-CN" altLang="en-US" sz="3200" b="1">
                  <a:solidFill>
                    <a:srgbClr val="FF00FF"/>
                  </a:solidFill>
                </a:rPr>
                <a:t>重点调查</a:t>
              </a:r>
            </a:p>
          </p:txBody>
        </p:sp>
      </p:grpSp>
      <p:sp>
        <p:nvSpPr>
          <p:cNvPr id="650254" name="Rectangle 14"/>
          <p:cNvSpPr>
            <a:spLocks noChangeArrowheads="1"/>
          </p:cNvSpPr>
          <p:nvPr/>
        </p:nvSpPr>
        <p:spPr bwMode="auto">
          <a:xfrm>
            <a:off x="684213" y="1052513"/>
            <a:ext cx="7772400" cy="579437"/>
          </a:xfrm>
          <a:prstGeom prst="rect">
            <a:avLst/>
          </a:prstGeom>
          <a:noFill/>
          <a:ln w="9525">
            <a:noFill/>
            <a:miter lim="800000"/>
            <a:headEnd/>
            <a:tailEnd/>
          </a:ln>
        </p:spPr>
        <p:txBody>
          <a:bodyPr anchor="b"/>
          <a:lstStyle/>
          <a:p>
            <a:pPr algn="ctr">
              <a:lnSpc>
                <a:spcPct val="100000"/>
              </a:lnSpc>
              <a:spcBef>
                <a:spcPct val="0"/>
              </a:spcBef>
              <a:buClrTx/>
              <a:buSzTx/>
              <a:buFontTx/>
              <a:buNone/>
            </a:pPr>
            <a:r>
              <a:rPr lang="zh-CN" altLang="en-US" sz="3600" b="1">
                <a:solidFill>
                  <a:srgbClr val="000000"/>
                </a:solidFill>
                <a:latin typeface="华文中宋" pitchFamily="2" charset="-122"/>
                <a:ea typeface="华文中宋" pitchFamily="2" charset="-122"/>
              </a:rPr>
              <a:t>第四节    统计调查的组织方式</a:t>
            </a:r>
            <a:r>
              <a:rPr lang="zh-CN" altLang="en-US" sz="3200">
                <a:latin typeface="黑体" pitchFamily="2" charset="-122"/>
                <a:ea typeface="黑体" pitchFamily="2" charset="-122"/>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650254"/>
                                        </p:tgtEl>
                                        <p:attrNameLst>
                                          <p:attrName>style.visibility</p:attrName>
                                        </p:attrNameLst>
                                      </p:cBhvr>
                                      <p:to>
                                        <p:strVal val="visible"/>
                                      </p:to>
                                    </p:set>
                                    <p:anim calcmode="lin" valueType="num">
                                      <p:cBhvr additive="base">
                                        <p:cTn id="7" dur="500" fill="hold"/>
                                        <p:tgtEl>
                                          <p:spTgt spid="650254"/>
                                        </p:tgtEl>
                                        <p:attrNameLst>
                                          <p:attrName>ppt_x</p:attrName>
                                        </p:attrNameLst>
                                      </p:cBhvr>
                                      <p:tavLst>
                                        <p:tav tm="0">
                                          <p:val>
                                            <p:strVal val="#ppt_x"/>
                                          </p:val>
                                        </p:tav>
                                        <p:tav tm="100000">
                                          <p:val>
                                            <p:strVal val="#ppt_x"/>
                                          </p:val>
                                        </p:tav>
                                      </p:tavLst>
                                    </p:anim>
                                    <p:anim calcmode="lin" valueType="num">
                                      <p:cBhvr additive="base">
                                        <p:cTn id="8" dur="500" fill="hold"/>
                                        <p:tgtEl>
                                          <p:spTgt spid="65025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650247"/>
                                        </p:tgtEl>
                                        <p:attrNameLst>
                                          <p:attrName>style.visibility</p:attrName>
                                        </p:attrNameLst>
                                      </p:cBhvr>
                                      <p:to>
                                        <p:strVal val="visible"/>
                                      </p:to>
                                    </p:set>
                                    <p:animEffect transition="in" filter="blinds(horizontal)">
                                      <p:cBhvr>
                                        <p:cTn id="13" dur="500"/>
                                        <p:tgtEl>
                                          <p:spTgt spid="650247"/>
                                        </p:tgtEl>
                                      </p:cBhvr>
                                    </p:animEffect>
                                  </p:childTnLst>
                                </p:cTn>
                              </p:par>
                            </p:childTnLst>
                          </p:cTn>
                        </p:par>
                      </p:childTnLst>
                    </p:cTn>
                  </p:par>
                  <p:par>
                    <p:cTn id="14" fill="hold">
                      <p:stCondLst>
                        <p:cond delay="indefinite"/>
                      </p:stCondLst>
                      <p:childTnLst>
                        <p:par>
                          <p:cTn id="15" fill="hold">
                            <p:stCondLst>
                              <p:cond delay="0"/>
                            </p:stCondLst>
                            <p:childTnLst>
                              <p:par>
                                <p:cTn id="16" presetID="4" presetClass="entr" presetSubtype="16"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ox(in)">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650242"/>
                                        </p:tgtEl>
                                        <p:attrNameLst>
                                          <p:attrName>style.visibility</p:attrName>
                                        </p:attrNameLst>
                                      </p:cBhvr>
                                      <p:to>
                                        <p:strVal val="visible"/>
                                      </p:to>
                                    </p:set>
                                    <p:animEffect transition="in" filter="dissolve">
                                      <p:cBhvr>
                                        <p:cTn id="23" dur="500"/>
                                        <p:tgtEl>
                                          <p:spTgt spid="650242"/>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blinds(horizontal)">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0242" grpId="0" animBg="1" autoUpdateAnimBg="0"/>
      <p:bldP spid="650247" grpId="0" autoUpdateAnimBg="0"/>
      <p:bldP spid="650254" grpId="0"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图片 21" descr="Deweytruman12.jpg"/>
          <p:cNvPicPr>
            <a:picLocks noChangeAspect="1"/>
          </p:cNvPicPr>
          <p:nvPr/>
        </p:nvPicPr>
        <p:blipFill>
          <a:blip r:embed="rId2" cstate="print"/>
          <a:srcRect/>
          <a:stretch>
            <a:fillRect/>
          </a:stretch>
        </p:blipFill>
        <p:spPr bwMode="auto">
          <a:xfrm>
            <a:off x="0" y="0"/>
            <a:ext cx="9144000" cy="70897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75490" name="Rectangle 2"/>
          <p:cNvSpPr>
            <a:spLocks noChangeArrowheads="1"/>
          </p:cNvSpPr>
          <p:nvPr/>
        </p:nvSpPr>
        <p:spPr bwMode="auto">
          <a:xfrm>
            <a:off x="2438400" y="908050"/>
            <a:ext cx="6705600" cy="1752600"/>
          </a:xfrm>
          <a:prstGeom prst="rect">
            <a:avLst/>
          </a:prstGeom>
          <a:noFill/>
          <a:ln w="9525">
            <a:noFill/>
            <a:miter lim="800000"/>
            <a:headEnd/>
            <a:tailEnd/>
          </a:ln>
        </p:spPr>
        <p:txBody>
          <a:bodyPr/>
          <a:lstStyle/>
          <a:p>
            <a:pPr marL="342900" indent="-342900" algn="l">
              <a:lnSpc>
                <a:spcPct val="100000"/>
              </a:lnSpc>
              <a:buClrTx/>
              <a:buSzTx/>
              <a:buFontTx/>
              <a:buNone/>
              <a:defRPr/>
            </a:pPr>
            <a:r>
              <a:rPr lang="en-US" altLang="zh-CN" sz="3600" b="1">
                <a:solidFill>
                  <a:schemeClr val="tx1"/>
                </a:solidFill>
                <a:latin typeface="楷体_GB2312" pitchFamily="49" charset="-122"/>
                <a:ea typeface="楷体_GB2312" pitchFamily="49" charset="-122"/>
              </a:rPr>
              <a:t>   </a:t>
            </a:r>
            <a:r>
              <a:rPr lang="zh-CN" altLang="en-US" sz="3200" b="1">
                <a:solidFill>
                  <a:srgbClr val="000000"/>
                </a:solidFill>
                <a:latin typeface="楷体_GB2312" pitchFamily="49" charset="-122"/>
                <a:ea typeface="楷体_GB2312" pitchFamily="49" charset="-122"/>
              </a:rPr>
              <a:t>指按照国家统一规定的各项要求，</a:t>
            </a:r>
            <a:r>
              <a:rPr lang="zh-CN" altLang="en-US" sz="3200" b="1">
                <a:solidFill>
                  <a:srgbClr val="000000"/>
                </a:solidFill>
                <a:effectLst>
                  <a:outerShdw blurRad="38100" dist="38100" dir="2700000" algn="tl">
                    <a:srgbClr val="FFFFFF"/>
                  </a:outerShdw>
                </a:effectLst>
                <a:latin typeface="楷体_GB2312" pitchFamily="49" charset="-122"/>
                <a:ea typeface="楷体_GB2312" pitchFamily="49" charset="-122"/>
              </a:rPr>
              <a:t>自下而上</a:t>
            </a:r>
            <a:r>
              <a:rPr lang="zh-CN" altLang="en-US" sz="3200" b="1">
                <a:solidFill>
                  <a:srgbClr val="000000"/>
                </a:solidFill>
                <a:latin typeface="楷体_GB2312" pitchFamily="49" charset="-122"/>
                <a:ea typeface="楷体_GB2312" pitchFamily="49" charset="-122"/>
              </a:rPr>
              <a:t>地定期向国家和主管部门报送基本统计资料的一种报告制度。</a:t>
            </a:r>
          </a:p>
        </p:txBody>
      </p:sp>
      <p:sp>
        <p:nvSpPr>
          <p:cNvPr id="575491" name="Rectangle 3"/>
          <p:cNvSpPr>
            <a:spLocks noChangeArrowheads="1"/>
          </p:cNvSpPr>
          <p:nvPr/>
        </p:nvSpPr>
        <p:spPr bwMode="auto">
          <a:xfrm>
            <a:off x="323850" y="1412875"/>
            <a:ext cx="2362200" cy="1219200"/>
          </a:xfrm>
          <a:prstGeom prst="rect">
            <a:avLst/>
          </a:prstGeom>
          <a:solidFill>
            <a:srgbClr val="EDF284"/>
          </a:solidFill>
          <a:ln w="9525">
            <a:miter lim="800000"/>
            <a:headEnd/>
            <a:tailEnd/>
          </a:ln>
          <a:effectLst/>
          <a:scene3d>
            <a:camera prst="legacyObliqueTopLeft"/>
            <a:lightRig rig="legacyFlat3" dir="t"/>
          </a:scene3d>
          <a:sp3d extrusionH="430200" prstMaterial="legacyMatte">
            <a:bevelT w="13500" h="13500" prst="angle"/>
            <a:bevelB w="13500" h="13500" prst="angle"/>
            <a:extrusionClr>
              <a:srgbClr val="EDF284"/>
            </a:extrusionClr>
          </a:sp3d>
        </p:spPr>
        <p:txBody>
          <a:bodyPr wrap="none" anchor="ctr">
            <a:flatTx/>
          </a:bodyPr>
          <a:lstStyle/>
          <a:p>
            <a:pPr algn="ctr">
              <a:lnSpc>
                <a:spcPct val="100000"/>
              </a:lnSpc>
              <a:spcBef>
                <a:spcPct val="0"/>
              </a:spcBef>
              <a:buClrTx/>
              <a:buSzTx/>
              <a:buFontTx/>
              <a:buNone/>
              <a:defRPr/>
            </a:pPr>
            <a:r>
              <a:rPr lang="zh-CN" altLang="en-US" sz="3600" b="1">
                <a:effectLst>
                  <a:outerShdw blurRad="38100" dist="38100" dir="2700000" algn="tl">
                    <a:srgbClr val="000000"/>
                  </a:outerShdw>
                </a:effectLst>
              </a:rPr>
              <a:t>统计报表</a:t>
            </a:r>
          </a:p>
          <a:p>
            <a:pPr algn="ctr">
              <a:lnSpc>
                <a:spcPct val="100000"/>
              </a:lnSpc>
              <a:spcBef>
                <a:spcPct val="0"/>
              </a:spcBef>
              <a:buClrTx/>
              <a:buSzTx/>
              <a:buFontTx/>
              <a:buNone/>
              <a:defRPr/>
            </a:pPr>
            <a:r>
              <a:rPr lang="zh-CN" altLang="en-US" sz="3600" b="1">
                <a:effectLst>
                  <a:outerShdw blurRad="38100" dist="38100" dir="2700000" algn="tl">
                    <a:srgbClr val="000000"/>
                  </a:outerShdw>
                </a:effectLst>
              </a:rPr>
              <a:t>制度</a:t>
            </a:r>
          </a:p>
        </p:txBody>
      </p:sp>
      <p:sp>
        <p:nvSpPr>
          <p:cNvPr id="575504" name="Rectangle 16"/>
          <p:cNvSpPr>
            <a:spLocks noChangeArrowheads="1"/>
          </p:cNvSpPr>
          <p:nvPr/>
        </p:nvSpPr>
        <p:spPr bwMode="auto">
          <a:xfrm>
            <a:off x="539750" y="3357563"/>
            <a:ext cx="8280400" cy="2951162"/>
          </a:xfrm>
          <a:prstGeom prst="rect">
            <a:avLst/>
          </a:prstGeom>
          <a:noFill/>
          <a:ln w="9525">
            <a:noFill/>
            <a:miter lim="800000"/>
            <a:headEnd/>
            <a:tailEnd/>
          </a:ln>
          <a:effectLst/>
        </p:spPr>
        <p:txBody>
          <a:bodyPr/>
          <a:lstStyle/>
          <a:p>
            <a:pPr marL="342900" indent="-342900" algn="l">
              <a:lnSpc>
                <a:spcPct val="140000"/>
              </a:lnSpc>
              <a:buClr>
                <a:srgbClr val="A90DAD"/>
              </a:buClr>
              <a:buSzTx/>
              <a:buFontTx/>
              <a:buNone/>
              <a:defRPr/>
            </a:pPr>
            <a:r>
              <a:rPr lang="en-US" altLang="zh-CN" sz="3200" b="1">
                <a:solidFill>
                  <a:srgbClr val="0000FF"/>
                </a:solidFill>
                <a:effectLst>
                  <a:outerShdw blurRad="38100" dist="38100" dir="2700000" algn="tl">
                    <a:srgbClr val="000000"/>
                  </a:outerShdw>
                </a:effectLst>
              </a:rPr>
              <a:t>   </a:t>
            </a:r>
            <a:r>
              <a:rPr lang="zh-CN" altLang="en-US" sz="3200" b="1">
                <a:solidFill>
                  <a:srgbClr val="0000FF"/>
                </a:solidFill>
                <a:effectLst>
                  <a:outerShdw blurRad="38100" dist="38100" dir="2700000" algn="tl">
                    <a:srgbClr val="000000"/>
                  </a:outerShdw>
                </a:effectLst>
              </a:rPr>
              <a:t>统计报表制度包括指标内容和指标体系的确定，报表表式的设计，规定报表的实施范围、报送程序和报送日期，制定报表管理办法等。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75491"/>
                                        </p:tgtEl>
                                        <p:attrNameLst>
                                          <p:attrName>style.visibility</p:attrName>
                                        </p:attrNameLst>
                                      </p:cBhvr>
                                      <p:to>
                                        <p:strVal val="visible"/>
                                      </p:to>
                                    </p:set>
                                    <p:anim calcmode="lin" valueType="num">
                                      <p:cBhvr additive="base">
                                        <p:cTn id="7" dur="500" fill="hold"/>
                                        <p:tgtEl>
                                          <p:spTgt spid="575491"/>
                                        </p:tgtEl>
                                        <p:attrNameLst>
                                          <p:attrName>ppt_x</p:attrName>
                                        </p:attrNameLst>
                                      </p:cBhvr>
                                      <p:tavLst>
                                        <p:tav tm="0">
                                          <p:val>
                                            <p:strVal val="0-#ppt_w/2"/>
                                          </p:val>
                                        </p:tav>
                                        <p:tav tm="100000">
                                          <p:val>
                                            <p:strVal val="#ppt_x"/>
                                          </p:val>
                                        </p:tav>
                                      </p:tavLst>
                                    </p:anim>
                                    <p:anim calcmode="lin" valueType="num">
                                      <p:cBhvr additive="base">
                                        <p:cTn id="8" dur="500" fill="hold"/>
                                        <p:tgtEl>
                                          <p:spTgt spid="57549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6" presetClass="entr" presetSubtype="37" fill="hold" grpId="0" nodeType="afterEffect">
                                  <p:stCondLst>
                                    <p:cond delay="0"/>
                                  </p:stCondLst>
                                  <p:childTnLst>
                                    <p:set>
                                      <p:cBhvr>
                                        <p:cTn id="11" dur="1" fill="hold">
                                          <p:stCondLst>
                                            <p:cond delay="0"/>
                                          </p:stCondLst>
                                        </p:cTn>
                                        <p:tgtEl>
                                          <p:spTgt spid="575490">
                                            <p:txEl>
                                              <p:pRg st="0" end="0"/>
                                            </p:txEl>
                                          </p:spTgt>
                                        </p:tgtEl>
                                        <p:attrNameLst>
                                          <p:attrName>style.visibility</p:attrName>
                                        </p:attrNameLst>
                                      </p:cBhvr>
                                      <p:to>
                                        <p:strVal val="visible"/>
                                      </p:to>
                                    </p:set>
                                    <p:animEffect transition="in" filter="barn(outVertical)">
                                      <p:cBhvr>
                                        <p:cTn id="12" dur="500"/>
                                        <p:tgtEl>
                                          <p:spTgt spid="57549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75504"/>
                                        </p:tgtEl>
                                        <p:attrNameLst>
                                          <p:attrName>style.visibility</p:attrName>
                                        </p:attrNameLst>
                                      </p:cBhvr>
                                      <p:to>
                                        <p:strVal val="visible"/>
                                      </p:to>
                                    </p:set>
                                    <p:animEffect transition="in" filter="blinds(horizontal)">
                                      <p:cBhvr>
                                        <p:cTn id="17" dur="500"/>
                                        <p:tgtEl>
                                          <p:spTgt spid="5755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5490" grpId="0" build="p" autoUpdateAnimBg="0" advAuto="0"/>
      <p:bldP spid="575491" grpId="0" animBg="1" autoUpdateAnimBg="0"/>
      <p:bldP spid="575504" grpId="0" autoUpdateAnimBg="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266" name="Rectangle 2"/>
          <p:cNvSpPr>
            <a:spLocks noChangeArrowheads="1"/>
          </p:cNvSpPr>
          <p:nvPr/>
        </p:nvSpPr>
        <p:spPr bwMode="auto">
          <a:xfrm>
            <a:off x="539750" y="1628775"/>
            <a:ext cx="6226175" cy="685800"/>
          </a:xfrm>
          <a:prstGeom prst="rect">
            <a:avLst/>
          </a:prstGeom>
          <a:noFill/>
          <a:ln w="9525">
            <a:noFill/>
            <a:miter lim="800000"/>
            <a:headEnd/>
            <a:tailEnd/>
          </a:ln>
        </p:spPr>
        <p:txBody>
          <a:bodyPr/>
          <a:lstStyle/>
          <a:p>
            <a:pPr marL="342900" indent="-342900" algn="l">
              <a:lnSpc>
                <a:spcPct val="100000"/>
              </a:lnSpc>
              <a:buClr>
                <a:srgbClr val="A90DAD"/>
              </a:buClr>
              <a:buSzTx/>
              <a:buFontTx/>
              <a:buNone/>
            </a:pPr>
            <a:r>
              <a:rPr lang="zh-CN" altLang="en-US" sz="3200" b="1">
                <a:solidFill>
                  <a:srgbClr val="000000"/>
                </a:solidFill>
              </a:rPr>
              <a:t>按内容不同分为</a:t>
            </a:r>
          </a:p>
        </p:txBody>
      </p:sp>
      <p:grpSp>
        <p:nvGrpSpPr>
          <p:cNvPr id="2" name="Group 3"/>
          <p:cNvGrpSpPr>
            <a:grpSpLocks/>
          </p:cNvGrpSpPr>
          <p:nvPr/>
        </p:nvGrpSpPr>
        <p:grpSpPr bwMode="auto">
          <a:xfrm>
            <a:off x="3851275" y="1196975"/>
            <a:ext cx="2879725" cy="1223963"/>
            <a:chOff x="3840" y="720"/>
            <a:chExt cx="1680" cy="768"/>
          </a:xfrm>
        </p:grpSpPr>
        <p:sp>
          <p:nvSpPr>
            <p:cNvPr id="651268" name="Rectangle 4"/>
            <p:cNvSpPr>
              <a:spLocks noChangeArrowheads="1"/>
            </p:cNvSpPr>
            <p:nvPr/>
          </p:nvSpPr>
          <p:spPr bwMode="auto">
            <a:xfrm>
              <a:off x="4080" y="1152"/>
              <a:ext cx="1440"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专业统计报表</a:t>
              </a:r>
            </a:p>
          </p:txBody>
        </p:sp>
        <p:sp>
          <p:nvSpPr>
            <p:cNvPr id="651269" name="Rectangle 5"/>
            <p:cNvSpPr>
              <a:spLocks noChangeArrowheads="1"/>
            </p:cNvSpPr>
            <p:nvPr/>
          </p:nvSpPr>
          <p:spPr bwMode="auto">
            <a:xfrm>
              <a:off x="4080" y="720"/>
              <a:ext cx="1440" cy="336"/>
            </a:xfrm>
            <a:prstGeom prst="rect">
              <a:avLst/>
            </a:prstGeom>
            <a:solidFill>
              <a:srgbClr val="FFFFCC"/>
            </a:solidFill>
            <a:ln w="19050">
              <a:solidFill>
                <a:schemeClr val="tx1"/>
              </a:solidFill>
              <a:miter lim="800000"/>
              <a:headEnd/>
              <a:tailEnd/>
            </a:ln>
            <a:effectLst/>
          </p:spPr>
          <p:txBody>
            <a:bodyPr wrap="none" anchor="ctr"/>
            <a:lstStyle/>
            <a:p>
              <a:pPr algn="ctr">
                <a:lnSpc>
                  <a:spcPct val="100000"/>
                </a:lnSpc>
                <a:spcBef>
                  <a:spcPct val="0"/>
                </a:spcBef>
                <a:buClrTx/>
                <a:buSzTx/>
                <a:buFontTx/>
                <a:buNone/>
                <a:defRPr/>
              </a:pPr>
              <a:r>
                <a:rPr lang="zh-CN" altLang="en-US" sz="3200" b="1">
                  <a:solidFill>
                    <a:srgbClr val="0000FF"/>
                  </a:solidFill>
                  <a:effectLst>
                    <a:outerShdw blurRad="38100" dist="38100" dir="2700000" algn="tl">
                      <a:srgbClr val="000000"/>
                    </a:outerShdw>
                  </a:effectLst>
                </a:rPr>
                <a:t>基本统计报表</a:t>
              </a:r>
            </a:p>
          </p:txBody>
        </p:sp>
        <p:sp>
          <p:nvSpPr>
            <p:cNvPr id="34826" name="AutoShape 6"/>
            <p:cNvSpPr>
              <a:spLocks/>
            </p:cNvSpPr>
            <p:nvPr/>
          </p:nvSpPr>
          <p:spPr bwMode="auto">
            <a:xfrm>
              <a:off x="3840" y="816"/>
              <a:ext cx="144" cy="672"/>
            </a:xfrm>
            <a:prstGeom prst="leftBrace">
              <a:avLst>
                <a:gd name="adj1" fmla="val 38889"/>
                <a:gd name="adj2" fmla="val 53819"/>
              </a:avLst>
            </a:prstGeom>
            <a:noFill/>
            <a:ln w="28575">
              <a:solidFill>
                <a:srgbClr val="F54768"/>
              </a:solidFill>
              <a:round/>
              <a:headEnd/>
              <a:tailEnd/>
            </a:ln>
          </p:spPr>
          <p:txBody>
            <a:bodyPr wrap="none" anchor="ctr"/>
            <a:lstStyle/>
            <a:p>
              <a:endParaRPr lang="zh-CN" altLang="en-US"/>
            </a:p>
          </p:txBody>
        </p:sp>
      </p:grpSp>
      <p:sp>
        <p:nvSpPr>
          <p:cNvPr id="651279" name="Rectangle 15"/>
          <p:cNvSpPr>
            <a:spLocks noChangeArrowheads="1"/>
          </p:cNvSpPr>
          <p:nvPr/>
        </p:nvSpPr>
        <p:spPr bwMode="auto">
          <a:xfrm>
            <a:off x="457200" y="685800"/>
            <a:ext cx="3394075" cy="582613"/>
          </a:xfrm>
          <a:prstGeom prst="rect">
            <a:avLst/>
          </a:prstGeom>
          <a:solidFill>
            <a:srgbClr val="FFFFCC"/>
          </a:solidFill>
          <a:ln w="9525">
            <a:solidFill>
              <a:schemeClr val="tx1"/>
            </a:solidFill>
            <a:miter lim="800000"/>
            <a:headEnd/>
            <a:tailEnd/>
          </a:ln>
          <a:effectLst>
            <a:outerShdw dist="107763" dir="13500000" algn="ctr" rotWithShape="0">
              <a:schemeClr val="bg2"/>
            </a:outerShdw>
          </a:effectLst>
        </p:spPr>
        <p:txBody>
          <a:bodyPr wrap="none" anchor="ctr"/>
          <a:lstStyle/>
          <a:p>
            <a:pPr algn="ctr">
              <a:lnSpc>
                <a:spcPct val="100000"/>
              </a:lnSpc>
              <a:spcBef>
                <a:spcPct val="0"/>
              </a:spcBef>
              <a:buClrTx/>
              <a:buSzTx/>
              <a:buFontTx/>
              <a:buNone/>
              <a:defRPr/>
            </a:pPr>
            <a:r>
              <a:rPr lang="zh-CN" altLang="en-US" sz="3600" b="1">
                <a:solidFill>
                  <a:srgbClr val="FF0000"/>
                </a:solidFill>
                <a:effectLst>
                  <a:outerShdw blurRad="38100" dist="38100" dir="2700000" algn="tl">
                    <a:srgbClr val="000000"/>
                  </a:outerShdw>
                </a:effectLst>
              </a:rPr>
              <a:t>统计报表的分类</a:t>
            </a:r>
          </a:p>
        </p:txBody>
      </p:sp>
      <p:sp>
        <p:nvSpPr>
          <p:cNvPr id="651280" name="Rectangle 16"/>
          <p:cNvSpPr>
            <a:spLocks noChangeArrowheads="1"/>
          </p:cNvSpPr>
          <p:nvPr/>
        </p:nvSpPr>
        <p:spPr bwMode="auto">
          <a:xfrm>
            <a:off x="539750" y="2781300"/>
            <a:ext cx="8604250" cy="936625"/>
          </a:xfrm>
          <a:prstGeom prst="rect">
            <a:avLst/>
          </a:prstGeom>
          <a:noFill/>
          <a:ln w="9525">
            <a:noFill/>
            <a:miter lim="800000"/>
            <a:headEnd/>
            <a:tailEnd/>
          </a:ln>
          <a:effectLst/>
        </p:spPr>
        <p:txBody>
          <a:bodyPr/>
          <a:lstStyle/>
          <a:p>
            <a:pPr marL="342900" indent="-342900" algn="l">
              <a:lnSpc>
                <a:spcPct val="100000"/>
              </a:lnSpc>
              <a:buClr>
                <a:srgbClr val="A90DAD"/>
              </a:buClr>
              <a:buSzTx/>
              <a:buFontTx/>
              <a:buNone/>
              <a:defRPr/>
            </a:pPr>
            <a:r>
              <a:rPr lang="zh-CN" altLang="en-US" sz="3200" b="1">
                <a:solidFill>
                  <a:srgbClr val="000000"/>
                </a:solidFill>
              </a:rPr>
              <a:t>按报送周期长短，分为：</a:t>
            </a:r>
            <a:r>
              <a:rPr lang="zh-CN" altLang="en-US" sz="3200" b="1">
                <a:solidFill>
                  <a:srgbClr val="0000FF"/>
                </a:solidFill>
                <a:effectLst>
                  <a:outerShdw blurRad="38100" dist="38100" dir="2700000" algn="tl">
                    <a:srgbClr val="000000"/>
                  </a:outerShdw>
                </a:effectLst>
              </a:rPr>
              <a:t>日报、旬报、月报、季报、半年报、年报等。</a:t>
            </a:r>
            <a:endParaRPr lang="zh-CN" altLang="en-US" sz="3200" b="1">
              <a:solidFill>
                <a:srgbClr val="000000"/>
              </a:solidFill>
            </a:endParaRPr>
          </a:p>
        </p:txBody>
      </p:sp>
      <p:sp>
        <p:nvSpPr>
          <p:cNvPr id="651281" name="Rectangle 17"/>
          <p:cNvSpPr>
            <a:spLocks noChangeArrowheads="1"/>
          </p:cNvSpPr>
          <p:nvPr/>
        </p:nvSpPr>
        <p:spPr bwMode="auto">
          <a:xfrm>
            <a:off x="468313" y="4076700"/>
            <a:ext cx="8281987" cy="792163"/>
          </a:xfrm>
          <a:prstGeom prst="rect">
            <a:avLst/>
          </a:prstGeom>
          <a:noFill/>
          <a:ln w="9525">
            <a:noFill/>
            <a:miter lim="800000"/>
            <a:headEnd/>
            <a:tailEnd/>
          </a:ln>
          <a:effectLst/>
        </p:spPr>
        <p:txBody>
          <a:bodyPr/>
          <a:lstStyle/>
          <a:p>
            <a:pPr marL="342900" indent="-342900" algn="l">
              <a:lnSpc>
                <a:spcPct val="100000"/>
              </a:lnSpc>
              <a:buClr>
                <a:srgbClr val="A90DAD"/>
              </a:buClr>
              <a:buSzTx/>
              <a:buFontTx/>
              <a:buNone/>
              <a:defRPr/>
            </a:pPr>
            <a:r>
              <a:rPr lang="zh-CN" altLang="en-US" sz="3200" b="1">
                <a:solidFill>
                  <a:srgbClr val="000000"/>
                </a:solidFill>
              </a:rPr>
              <a:t>按报送范围不同，分为：</a:t>
            </a:r>
            <a:r>
              <a:rPr lang="zh-CN" altLang="en-US" sz="3200" b="1">
                <a:solidFill>
                  <a:srgbClr val="0000FF"/>
                </a:solidFill>
                <a:effectLst>
                  <a:outerShdw blurRad="38100" dist="38100" dir="2700000" algn="tl">
                    <a:srgbClr val="000000"/>
                  </a:outerShdw>
                </a:effectLst>
              </a:rPr>
              <a:t>国家的、部门的和地方的统计报表。 </a:t>
            </a:r>
          </a:p>
        </p:txBody>
      </p:sp>
      <p:sp>
        <p:nvSpPr>
          <p:cNvPr id="651284" name="Rectangle 20"/>
          <p:cNvSpPr>
            <a:spLocks noChangeArrowheads="1"/>
          </p:cNvSpPr>
          <p:nvPr/>
        </p:nvSpPr>
        <p:spPr bwMode="auto">
          <a:xfrm>
            <a:off x="468313" y="5516563"/>
            <a:ext cx="8928100" cy="649287"/>
          </a:xfrm>
          <a:prstGeom prst="rect">
            <a:avLst/>
          </a:prstGeom>
          <a:noFill/>
          <a:ln w="9525">
            <a:noFill/>
            <a:miter lim="800000"/>
            <a:headEnd/>
            <a:tailEnd/>
          </a:ln>
          <a:effectLst/>
        </p:spPr>
        <p:txBody>
          <a:bodyPr/>
          <a:lstStyle/>
          <a:p>
            <a:pPr marL="342900" indent="-342900" algn="l">
              <a:lnSpc>
                <a:spcPct val="100000"/>
              </a:lnSpc>
              <a:buClr>
                <a:srgbClr val="A90DAD"/>
              </a:buClr>
              <a:buSzTx/>
              <a:buFontTx/>
              <a:buNone/>
              <a:defRPr/>
            </a:pPr>
            <a:r>
              <a:rPr lang="zh-CN" altLang="en-US" sz="3200" b="1">
                <a:solidFill>
                  <a:srgbClr val="000000"/>
                </a:solidFill>
              </a:rPr>
              <a:t>统计报表的报送方式有：</a:t>
            </a:r>
            <a:r>
              <a:rPr lang="zh-CN" altLang="en-US" sz="3200" b="1">
                <a:solidFill>
                  <a:srgbClr val="0000FF"/>
                </a:solidFill>
                <a:effectLst>
                  <a:outerShdw blurRad="38100" dist="38100" dir="2700000" algn="tl">
                    <a:srgbClr val="000000"/>
                  </a:outerShdw>
                </a:effectLst>
              </a:rPr>
              <a:t>电讯、邮寄、网络等。</a:t>
            </a:r>
            <a:endParaRPr lang="zh-CN" altLang="en-US" sz="3200" b="1">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51279"/>
                                        </p:tgtEl>
                                        <p:attrNameLst>
                                          <p:attrName>style.visibility</p:attrName>
                                        </p:attrNameLst>
                                      </p:cBhvr>
                                      <p:to>
                                        <p:strVal val="visible"/>
                                      </p:to>
                                    </p:set>
                                    <p:animEffect transition="in" filter="dissolve">
                                      <p:cBhvr>
                                        <p:cTn id="7" dur="500"/>
                                        <p:tgtEl>
                                          <p:spTgt spid="65127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51266"/>
                                        </p:tgtEl>
                                        <p:attrNameLst>
                                          <p:attrName>style.visibility</p:attrName>
                                        </p:attrNameLst>
                                      </p:cBhvr>
                                      <p:to>
                                        <p:strVal val="visible"/>
                                      </p:to>
                                    </p:set>
                                    <p:animEffect transition="in" filter="blinds(horizontal)">
                                      <p:cBhvr>
                                        <p:cTn id="12" dur="500"/>
                                        <p:tgtEl>
                                          <p:spTgt spid="651266"/>
                                        </p:tgtEl>
                                      </p:cBhvr>
                                    </p:animEffect>
                                  </p:childTnLst>
                                </p:cTn>
                              </p:par>
                            </p:childTnLst>
                          </p:cTn>
                        </p:par>
                        <p:par>
                          <p:cTn id="13" fill="hold">
                            <p:stCondLst>
                              <p:cond delay="500"/>
                            </p:stCondLst>
                            <p:childTnLst>
                              <p:par>
                                <p:cTn id="14" presetID="4" presetClass="entr" presetSubtype="1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ox(in)">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651280"/>
                                        </p:tgtEl>
                                        <p:attrNameLst>
                                          <p:attrName>style.visibility</p:attrName>
                                        </p:attrNameLst>
                                      </p:cBhvr>
                                      <p:to>
                                        <p:strVal val="visible"/>
                                      </p:to>
                                    </p:set>
                                    <p:animEffect transition="in" filter="blinds(horizontal)">
                                      <p:cBhvr>
                                        <p:cTn id="21" dur="500"/>
                                        <p:tgtEl>
                                          <p:spTgt spid="651280"/>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651281"/>
                                        </p:tgtEl>
                                        <p:attrNameLst>
                                          <p:attrName>style.visibility</p:attrName>
                                        </p:attrNameLst>
                                      </p:cBhvr>
                                      <p:to>
                                        <p:strVal val="visible"/>
                                      </p:to>
                                    </p:set>
                                    <p:animEffect transition="in" filter="blinds(horizontal)">
                                      <p:cBhvr>
                                        <p:cTn id="26" dur="500"/>
                                        <p:tgtEl>
                                          <p:spTgt spid="651281"/>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651284"/>
                                        </p:tgtEl>
                                        <p:attrNameLst>
                                          <p:attrName>style.visibility</p:attrName>
                                        </p:attrNameLst>
                                      </p:cBhvr>
                                      <p:to>
                                        <p:strVal val="visible"/>
                                      </p:to>
                                    </p:set>
                                    <p:animEffect transition="in" filter="blinds(horizontal)">
                                      <p:cBhvr>
                                        <p:cTn id="31" dur="500"/>
                                        <p:tgtEl>
                                          <p:spTgt spid="651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1266" grpId="0" autoUpdateAnimBg="0"/>
      <p:bldP spid="651279" grpId="0" animBg="1" autoUpdateAnimBg="0"/>
      <p:bldP spid="651280" grpId="0" autoUpdateAnimBg="0"/>
      <p:bldP spid="651281" grpId="0" autoUpdateAnimBg="0"/>
      <p:bldP spid="651284" grpId="0" autoUpdateAnimBg="0"/>
    </p:bldLst>
  </p:timing>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76516" name="Oval 4"/>
          <p:cNvSpPr>
            <a:spLocks noChangeArrowheads="1"/>
          </p:cNvSpPr>
          <p:nvPr/>
        </p:nvSpPr>
        <p:spPr bwMode="auto">
          <a:xfrm>
            <a:off x="250825" y="3213100"/>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优点</a:t>
            </a:r>
          </a:p>
        </p:txBody>
      </p:sp>
      <p:sp>
        <p:nvSpPr>
          <p:cNvPr id="576517" name="Oval 5"/>
          <p:cNvSpPr>
            <a:spLocks noChangeArrowheads="1"/>
          </p:cNvSpPr>
          <p:nvPr/>
        </p:nvSpPr>
        <p:spPr bwMode="auto">
          <a:xfrm>
            <a:off x="250825" y="5229225"/>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局限</a:t>
            </a:r>
          </a:p>
        </p:txBody>
      </p:sp>
      <p:grpSp>
        <p:nvGrpSpPr>
          <p:cNvPr id="2" name="Group 6"/>
          <p:cNvGrpSpPr>
            <a:grpSpLocks/>
          </p:cNvGrpSpPr>
          <p:nvPr/>
        </p:nvGrpSpPr>
        <p:grpSpPr bwMode="auto">
          <a:xfrm>
            <a:off x="1835150" y="2708275"/>
            <a:ext cx="7543800" cy="1604963"/>
            <a:chOff x="1056" y="1968"/>
            <a:chExt cx="4752" cy="1011"/>
          </a:xfrm>
        </p:grpSpPr>
        <p:sp>
          <p:nvSpPr>
            <p:cNvPr id="576519" name="Text Box 7"/>
            <p:cNvSpPr txBox="1">
              <a:spLocks noChangeArrowheads="1"/>
            </p:cNvSpPr>
            <p:nvPr/>
          </p:nvSpPr>
          <p:spPr bwMode="auto">
            <a:xfrm>
              <a:off x="1296" y="1968"/>
              <a:ext cx="4512" cy="1011"/>
            </a:xfrm>
            <a:prstGeom prst="rect">
              <a:avLst/>
            </a:prstGeom>
            <a:noFill/>
            <a:ln w="9525">
              <a:noFill/>
              <a:miter lim="800000"/>
              <a:headEnd/>
              <a:tailEnd/>
            </a:ln>
            <a:effectLst/>
          </p:spPr>
          <p:txBody>
            <a:bodyPr>
              <a:spAutoFit/>
            </a:bodyPr>
            <a:lstStyle/>
            <a:p>
              <a:pPr algn="l">
                <a:lnSpc>
                  <a:spcPct val="7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能保证统计资料的全面性和连续性</a:t>
              </a:r>
            </a:p>
            <a:p>
              <a:pPr algn="l">
                <a:lnSpc>
                  <a:spcPct val="7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能保证统计资料的统一性和及时性</a:t>
              </a:r>
            </a:p>
            <a:p>
              <a:pPr algn="l">
                <a:lnSpc>
                  <a:spcPct val="7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能满足各级部门对统计资料的需要</a:t>
              </a:r>
            </a:p>
          </p:txBody>
        </p:sp>
        <p:sp>
          <p:nvSpPr>
            <p:cNvPr id="35853" name="AutoShape 8"/>
            <p:cNvSpPr>
              <a:spLocks/>
            </p:cNvSpPr>
            <p:nvPr/>
          </p:nvSpPr>
          <p:spPr bwMode="auto">
            <a:xfrm>
              <a:off x="1056" y="2019"/>
              <a:ext cx="192" cy="912"/>
            </a:xfrm>
            <a:prstGeom prst="leftBrace">
              <a:avLst>
                <a:gd name="adj1" fmla="val 39583"/>
                <a:gd name="adj2" fmla="val 50000"/>
              </a:avLst>
            </a:prstGeom>
            <a:noFill/>
            <a:ln w="28575">
              <a:solidFill>
                <a:srgbClr val="F54768"/>
              </a:solidFill>
              <a:round/>
              <a:headEnd/>
              <a:tailEnd/>
            </a:ln>
          </p:spPr>
          <p:txBody>
            <a:bodyPr wrap="none" anchor="ctr"/>
            <a:lstStyle/>
            <a:p>
              <a:endParaRPr lang="zh-CN" altLang="en-US"/>
            </a:p>
          </p:txBody>
        </p:sp>
      </p:grpSp>
      <p:grpSp>
        <p:nvGrpSpPr>
          <p:cNvPr id="3" name="Group 9"/>
          <p:cNvGrpSpPr>
            <a:grpSpLocks/>
          </p:cNvGrpSpPr>
          <p:nvPr/>
        </p:nvGrpSpPr>
        <p:grpSpPr bwMode="auto">
          <a:xfrm>
            <a:off x="1835150" y="4797425"/>
            <a:ext cx="7010400" cy="1552575"/>
            <a:chOff x="1056" y="3175"/>
            <a:chExt cx="4416" cy="978"/>
          </a:xfrm>
        </p:grpSpPr>
        <p:sp>
          <p:nvSpPr>
            <p:cNvPr id="576522" name="Text Box 10"/>
            <p:cNvSpPr txBox="1">
              <a:spLocks noChangeArrowheads="1"/>
            </p:cNvSpPr>
            <p:nvPr/>
          </p:nvSpPr>
          <p:spPr bwMode="auto">
            <a:xfrm>
              <a:off x="1296" y="3175"/>
              <a:ext cx="4176" cy="978"/>
            </a:xfrm>
            <a:prstGeom prst="rect">
              <a:avLst/>
            </a:prstGeom>
            <a:noFill/>
            <a:ln w="9525">
              <a:noFill/>
              <a:miter lim="800000"/>
              <a:headEnd/>
              <a:tailEnd/>
            </a:ln>
            <a:effectLst/>
          </p:spPr>
          <p:txBody>
            <a:bodyPr>
              <a:spAutoFit/>
            </a:bodyPr>
            <a:lstStyle/>
            <a:p>
              <a:pPr algn="l">
                <a:lnSpc>
                  <a:spcPct val="90000"/>
                </a:lnSpc>
                <a:spcBef>
                  <a:spcPct val="3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统计报表过多会增加基层负担</a:t>
              </a:r>
            </a:p>
            <a:p>
              <a:pPr algn="l">
                <a:lnSpc>
                  <a:spcPct val="90000"/>
                </a:lnSpc>
                <a:spcBef>
                  <a:spcPct val="3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有可能由于虚报瞒报而影响统计资料质量</a:t>
              </a:r>
            </a:p>
          </p:txBody>
        </p:sp>
        <p:sp>
          <p:nvSpPr>
            <p:cNvPr id="35851" name="AutoShape 11"/>
            <p:cNvSpPr>
              <a:spLocks/>
            </p:cNvSpPr>
            <p:nvPr/>
          </p:nvSpPr>
          <p:spPr bwMode="auto">
            <a:xfrm>
              <a:off x="1056" y="3219"/>
              <a:ext cx="144" cy="813"/>
            </a:xfrm>
            <a:prstGeom prst="leftBrace">
              <a:avLst>
                <a:gd name="adj1" fmla="val 47049"/>
                <a:gd name="adj2" fmla="val 52014"/>
              </a:avLst>
            </a:prstGeom>
            <a:noFill/>
            <a:ln w="28575">
              <a:solidFill>
                <a:srgbClr val="F54768"/>
              </a:solidFill>
              <a:round/>
              <a:headEnd/>
              <a:tailEnd/>
            </a:ln>
          </p:spPr>
          <p:txBody>
            <a:bodyPr wrap="none" anchor="ctr"/>
            <a:lstStyle/>
            <a:p>
              <a:endParaRPr lang="zh-CN" altLang="en-US"/>
            </a:p>
          </p:txBody>
        </p:sp>
      </p:grpSp>
      <p:sp>
        <p:nvSpPr>
          <p:cNvPr id="576525" name="Oval 13"/>
          <p:cNvSpPr>
            <a:spLocks noChangeArrowheads="1"/>
          </p:cNvSpPr>
          <p:nvPr/>
        </p:nvSpPr>
        <p:spPr bwMode="auto">
          <a:xfrm>
            <a:off x="250825" y="1196975"/>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特点</a:t>
            </a:r>
          </a:p>
        </p:txBody>
      </p:sp>
      <p:grpSp>
        <p:nvGrpSpPr>
          <p:cNvPr id="4" name="Group 14"/>
          <p:cNvGrpSpPr>
            <a:grpSpLocks/>
          </p:cNvGrpSpPr>
          <p:nvPr/>
        </p:nvGrpSpPr>
        <p:grpSpPr bwMode="auto">
          <a:xfrm>
            <a:off x="1835150" y="692150"/>
            <a:ext cx="7543800" cy="1604963"/>
            <a:chOff x="1056" y="1968"/>
            <a:chExt cx="4752" cy="1011"/>
          </a:xfrm>
        </p:grpSpPr>
        <p:sp>
          <p:nvSpPr>
            <p:cNvPr id="576527" name="Text Box 15"/>
            <p:cNvSpPr txBox="1">
              <a:spLocks noChangeArrowheads="1"/>
            </p:cNvSpPr>
            <p:nvPr/>
          </p:nvSpPr>
          <p:spPr bwMode="auto">
            <a:xfrm>
              <a:off x="1296" y="1968"/>
              <a:ext cx="4512" cy="1011"/>
            </a:xfrm>
            <a:prstGeom prst="rect">
              <a:avLst/>
            </a:prstGeom>
            <a:noFill/>
            <a:ln w="9525">
              <a:noFill/>
              <a:miter lim="800000"/>
              <a:headEnd/>
              <a:tailEnd/>
            </a:ln>
            <a:effectLst/>
          </p:spPr>
          <p:txBody>
            <a:bodyPr>
              <a:spAutoFit/>
            </a:bodyPr>
            <a:lstStyle/>
            <a:p>
              <a:pPr algn="l">
                <a:lnSpc>
                  <a:spcPct val="7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建立在基层单位的原始记录基础上</a:t>
              </a:r>
            </a:p>
            <a:p>
              <a:pPr algn="l">
                <a:lnSpc>
                  <a:spcPct val="7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逐级上报和汇总</a:t>
              </a:r>
            </a:p>
            <a:p>
              <a:pPr algn="l">
                <a:lnSpc>
                  <a:spcPct val="7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经常性调查</a:t>
              </a:r>
            </a:p>
          </p:txBody>
        </p:sp>
        <p:sp>
          <p:nvSpPr>
            <p:cNvPr id="35849" name="AutoShape 16"/>
            <p:cNvSpPr>
              <a:spLocks/>
            </p:cNvSpPr>
            <p:nvPr/>
          </p:nvSpPr>
          <p:spPr bwMode="auto">
            <a:xfrm>
              <a:off x="1056" y="2019"/>
              <a:ext cx="192" cy="912"/>
            </a:xfrm>
            <a:prstGeom prst="leftBrace">
              <a:avLst>
                <a:gd name="adj1" fmla="val 39583"/>
                <a:gd name="adj2" fmla="val 50000"/>
              </a:avLst>
            </a:prstGeom>
            <a:noFill/>
            <a:ln w="28575">
              <a:solidFill>
                <a:srgbClr val="F54768"/>
              </a:solidFill>
              <a:round/>
              <a:headEnd/>
              <a:tailEnd/>
            </a:ln>
          </p:spPr>
          <p:txBody>
            <a:bodyPr wrap="none" anchor="ctr"/>
            <a:lstStyle/>
            <a:p>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76525"/>
                                        </p:tgtEl>
                                        <p:attrNameLst>
                                          <p:attrName>style.visibility</p:attrName>
                                        </p:attrNameLst>
                                      </p:cBhvr>
                                      <p:to>
                                        <p:strVal val="visible"/>
                                      </p:to>
                                    </p:set>
                                    <p:anim calcmode="lin" valueType="num">
                                      <p:cBhvr additive="base">
                                        <p:cTn id="7" dur="500" fill="hold"/>
                                        <p:tgtEl>
                                          <p:spTgt spid="576525"/>
                                        </p:tgtEl>
                                        <p:attrNameLst>
                                          <p:attrName>ppt_x</p:attrName>
                                        </p:attrNameLst>
                                      </p:cBhvr>
                                      <p:tavLst>
                                        <p:tav tm="0">
                                          <p:val>
                                            <p:strVal val="0-#ppt_w/2"/>
                                          </p:val>
                                        </p:tav>
                                        <p:tav tm="100000">
                                          <p:val>
                                            <p:strVal val="#ppt_x"/>
                                          </p:val>
                                        </p:tav>
                                      </p:tavLst>
                                    </p:anim>
                                    <p:anim calcmode="lin" valueType="num">
                                      <p:cBhvr additive="base">
                                        <p:cTn id="8" dur="500" fill="hold"/>
                                        <p:tgtEl>
                                          <p:spTgt spid="5765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3" presetClass="entr" presetSubtype="10"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576516"/>
                                        </p:tgtEl>
                                        <p:attrNameLst>
                                          <p:attrName>style.visibility</p:attrName>
                                        </p:attrNameLst>
                                      </p:cBhvr>
                                      <p:to>
                                        <p:strVal val="visible"/>
                                      </p:to>
                                    </p:set>
                                    <p:anim calcmode="lin" valueType="num">
                                      <p:cBhvr additive="base">
                                        <p:cTn id="17" dur="500" fill="hold"/>
                                        <p:tgtEl>
                                          <p:spTgt spid="576516"/>
                                        </p:tgtEl>
                                        <p:attrNameLst>
                                          <p:attrName>ppt_x</p:attrName>
                                        </p:attrNameLst>
                                      </p:cBhvr>
                                      <p:tavLst>
                                        <p:tav tm="0">
                                          <p:val>
                                            <p:strVal val="0-#ppt_w/2"/>
                                          </p:val>
                                        </p:tav>
                                        <p:tav tm="100000">
                                          <p:val>
                                            <p:strVal val="#ppt_x"/>
                                          </p:val>
                                        </p:tav>
                                      </p:tavLst>
                                    </p:anim>
                                    <p:anim calcmode="lin" valueType="num">
                                      <p:cBhvr additive="base">
                                        <p:cTn id="18" dur="500" fill="hold"/>
                                        <p:tgtEl>
                                          <p:spTgt spid="576516"/>
                                        </p:tgtEl>
                                        <p:attrNameLst>
                                          <p:attrName>ppt_y</p:attrName>
                                        </p:attrNameLst>
                                      </p:cBhvr>
                                      <p:tavLst>
                                        <p:tav tm="0">
                                          <p:val>
                                            <p:strVal val="#ppt_y"/>
                                          </p:val>
                                        </p:tav>
                                        <p:tav tm="100000">
                                          <p:val>
                                            <p:strVal val="#ppt_y"/>
                                          </p:val>
                                        </p:tav>
                                      </p:tavLst>
                                    </p:anim>
                                  </p:childTnLst>
                                </p:cTn>
                              </p:par>
                            </p:childTnLst>
                          </p:cTn>
                        </p:par>
                        <p:par>
                          <p:cTn id="19" fill="hold">
                            <p:stCondLst>
                              <p:cond delay="500"/>
                            </p:stCondLst>
                            <p:childTnLst>
                              <p:par>
                                <p:cTn id="20" presetID="3" presetClass="entr" presetSubtype="10"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576517"/>
                                        </p:tgtEl>
                                        <p:attrNameLst>
                                          <p:attrName>style.visibility</p:attrName>
                                        </p:attrNameLst>
                                      </p:cBhvr>
                                      <p:to>
                                        <p:strVal val="visible"/>
                                      </p:to>
                                    </p:set>
                                    <p:anim calcmode="lin" valueType="num">
                                      <p:cBhvr additive="base">
                                        <p:cTn id="27" dur="500" fill="hold"/>
                                        <p:tgtEl>
                                          <p:spTgt spid="576517"/>
                                        </p:tgtEl>
                                        <p:attrNameLst>
                                          <p:attrName>ppt_x</p:attrName>
                                        </p:attrNameLst>
                                      </p:cBhvr>
                                      <p:tavLst>
                                        <p:tav tm="0">
                                          <p:val>
                                            <p:strVal val="0-#ppt_w/2"/>
                                          </p:val>
                                        </p:tav>
                                        <p:tav tm="100000">
                                          <p:val>
                                            <p:strVal val="#ppt_x"/>
                                          </p:val>
                                        </p:tav>
                                      </p:tavLst>
                                    </p:anim>
                                    <p:anim calcmode="lin" valueType="num">
                                      <p:cBhvr additive="base">
                                        <p:cTn id="28" dur="500" fill="hold"/>
                                        <p:tgtEl>
                                          <p:spTgt spid="576517"/>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3" presetClass="entr" presetSubtype="10" fill="hold" nodeType="after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blinds(horizontal)">
                                      <p:cBhvr>
                                        <p:cTn id="3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6516" grpId="0" animBg="1" autoUpdateAnimBg="0"/>
      <p:bldP spid="576517" grpId="0" animBg="1" autoUpdateAnimBg="0"/>
      <p:bldP spid="576525" grpId="0" animBg="1" autoUpdateAnimBg="0"/>
    </p:bldLst>
  </p:timing>
</p:sld>
</file>

<file path=ppt/slides/slide53.xml><?xml version="1.0" encoding="utf-8"?>
<p:sld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41348" name="Rectangle 4"/>
          <p:cNvSpPr>
            <a:spLocks noChangeArrowheads="1"/>
          </p:cNvSpPr>
          <p:nvPr/>
        </p:nvSpPr>
        <p:spPr bwMode="auto">
          <a:xfrm>
            <a:off x="539750" y="549275"/>
            <a:ext cx="1871663" cy="863600"/>
          </a:xfrm>
          <a:prstGeom prst="rect">
            <a:avLst/>
          </a:prstGeom>
          <a:solidFill>
            <a:srgbClr val="EDF284"/>
          </a:solidFill>
          <a:ln w="9525">
            <a:miter lim="800000"/>
            <a:headEnd/>
            <a:tailEnd/>
          </a:ln>
          <a:effectLst/>
          <a:scene3d>
            <a:camera prst="legacyObliqueTopLeft"/>
            <a:lightRig rig="legacyFlat3" dir="t"/>
          </a:scene3d>
          <a:sp3d extrusionH="430200" prstMaterial="legacyMatte">
            <a:bevelT w="13500" h="13500" prst="angle"/>
            <a:bevelB w="13500" h="13500" prst="angle"/>
            <a:extrusionClr>
              <a:srgbClr val="EDF284"/>
            </a:extrusionClr>
          </a:sp3d>
        </p:spPr>
        <p:txBody>
          <a:bodyPr wrap="none" anchor="ctr">
            <a:flatTx/>
          </a:bodyPr>
          <a:lstStyle/>
          <a:p>
            <a:pPr algn="ctr">
              <a:lnSpc>
                <a:spcPct val="100000"/>
              </a:lnSpc>
              <a:spcBef>
                <a:spcPct val="0"/>
              </a:spcBef>
              <a:buClrTx/>
              <a:buSzTx/>
              <a:buFontTx/>
              <a:buNone/>
              <a:defRPr/>
            </a:pPr>
            <a:r>
              <a:rPr lang="zh-CN" altLang="en-US" sz="3600" b="1">
                <a:effectLst>
                  <a:outerShdw blurRad="38100" dist="38100" dir="2700000" algn="tl">
                    <a:srgbClr val="000000"/>
                  </a:outerShdw>
                </a:effectLst>
              </a:rPr>
              <a:t>普查</a:t>
            </a:r>
          </a:p>
          <a:p>
            <a:pPr algn="ctr">
              <a:lnSpc>
                <a:spcPct val="100000"/>
              </a:lnSpc>
              <a:spcBef>
                <a:spcPct val="0"/>
              </a:spcBef>
              <a:buClrTx/>
              <a:buSzTx/>
              <a:buFontTx/>
              <a:buNone/>
              <a:defRPr/>
            </a:pPr>
            <a:r>
              <a:rPr lang="en-US" altLang="zh-CN" sz="3600" b="1">
                <a:effectLst>
                  <a:outerShdw blurRad="38100" dist="38100" dir="2700000" algn="tl">
                    <a:srgbClr val="000000"/>
                  </a:outerShdw>
                </a:effectLst>
              </a:rPr>
              <a:t>census</a:t>
            </a:r>
          </a:p>
        </p:txBody>
      </p:sp>
      <p:sp>
        <p:nvSpPr>
          <p:cNvPr id="441349" name="Text Box 5"/>
          <p:cNvSpPr txBox="1">
            <a:spLocks noChangeArrowheads="1"/>
          </p:cNvSpPr>
          <p:nvPr/>
        </p:nvSpPr>
        <p:spPr bwMode="auto">
          <a:xfrm>
            <a:off x="2268538" y="404813"/>
            <a:ext cx="6096000" cy="1066800"/>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00"/>
                </a:solidFill>
                <a:effectLst>
                  <a:outerShdw blurRad="38100" dist="38100" dir="2700000" algn="tl">
                    <a:srgbClr val="FFFFFF"/>
                  </a:outerShdw>
                </a:effectLst>
                <a:ea typeface="楷体_GB2312" pitchFamily="49" charset="-122"/>
              </a:rPr>
              <a:t>专门组织的、对总体全部单位进行的一次性调查。</a:t>
            </a:r>
          </a:p>
        </p:txBody>
      </p:sp>
      <p:sp>
        <p:nvSpPr>
          <p:cNvPr id="441350" name="Oval 6"/>
          <p:cNvSpPr>
            <a:spLocks noChangeArrowheads="1"/>
          </p:cNvSpPr>
          <p:nvPr/>
        </p:nvSpPr>
        <p:spPr bwMode="auto">
          <a:xfrm>
            <a:off x="468313" y="1916113"/>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特点</a:t>
            </a:r>
          </a:p>
        </p:txBody>
      </p:sp>
      <p:grpSp>
        <p:nvGrpSpPr>
          <p:cNvPr id="2" name="Group 7"/>
          <p:cNvGrpSpPr>
            <a:grpSpLocks/>
          </p:cNvGrpSpPr>
          <p:nvPr/>
        </p:nvGrpSpPr>
        <p:grpSpPr bwMode="auto">
          <a:xfrm>
            <a:off x="2133600" y="1484313"/>
            <a:ext cx="7010400" cy="1360487"/>
            <a:chOff x="1056" y="3175"/>
            <a:chExt cx="4416" cy="857"/>
          </a:xfrm>
        </p:grpSpPr>
        <p:sp>
          <p:nvSpPr>
            <p:cNvPr id="441352" name="Text Box 8"/>
            <p:cNvSpPr txBox="1">
              <a:spLocks noChangeArrowheads="1"/>
            </p:cNvSpPr>
            <p:nvPr/>
          </p:nvSpPr>
          <p:spPr bwMode="auto">
            <a:xfrm>
              <a:off x="1296" y="3175"/>
              <a:ext cx="4176" cy="702"/>
            </a:xfrm>
            <a:prstGeom prst="rect">
              <a:avLst/>
            </a:prstGeom>
            <a:noFill/>
            <a:ln w="9525">
              <a:noFill/>
              <a:miter lim="800000"/>
              <a:headEnd/>
              <a:tailEnd/>
            </a:ln>
            <a:effectLst/>
          </p:spPr>
          <p:txBody>
            <a:bodyPr>
              <a:spAutoFit/>
            </a:bodyPr>
            <a:lstStyle/>
            <a:p>
              <a:pPr algn="l">
                <a:lnSpc>
                  <a:spcPct val="90000"/>
                </a:lnSpc>
                <a:spcBef>
                  <a:spcPct val="3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必须规定一个标准时点或时期</a:t>
              </a:r>
            </a:p>
            <a:p>
              <a:pPr algn="l">
                <a:lnSpc>
                  <a:spcPct val="90000"/>
                </a:lnSpc>
                <a:spcBef>
                  <a:spcPct val="3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普查通常是一次性和周期性的</a:t>
              </a:r>
            </a:p>
          </p:txBody>
        </p:sp>
        <p:sp>
          <p:nvSpPr>
            <p:cNvPr id="36879" name="AutoShape 9"/>
            <p:cNvSpPr>
              <a:spLocks/>
            </p:cNvSpPr>
            <p:nvPr/>
          </p:nvSpPr>
          <p:spPr bwMode="auto">
            <a:xfrm>
              <a:off x="1056" y="3219"/>
              <a:ext cx="144" cy="813"/>
            </a:xfrm>
            <a:prstGeom prst="leftBrace">
              <a:avLst>
                <a:gd name="adj1" fmla="val 47049"/>
                <a:gd name="adj2" fmla="val 52014"/>
              </a:avLst>
            </a:prstGeom>
            <a:noFill/>
            <a:ln w="28575">
              <a:solidFill>
                <a:srgbClr val="F54768"/>
              </a:solidFill>
              <a:round/>
              <a:headEnd/>
              <a:tailEnd/>
            </a:ln>
          </p:spPr>
          <p:txBody>
            <a:bodyPr wrap="none" anchor="ctr"/>
            <a:lstStyle/>
            <a:p>
              <a:endParaRPr lang="zh-CN" altLang="en-US"/>
            </a:p>
          </p:txBody>
        </p:sp>
      </p:grpSp>
      <p:sp>
        <p:nvSpPr>
          <p:cNvPr id="441357" name="Oval 13"/>
          <p:cNvSpPr>
            <a:spLocks noChangeArrowheads="1"/>
          </p:cNvSpPr>
          <p:nvPr/>
        </p:nvSpPr>
        <p:spPr bwMode="auto">
          <a:xfrm>
            <a:off x="468313" y="3429000"/>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注意</a:t>
            </a:r>
          </a:p>
        </p:txBody>
      </p:sp>
      <p:grpSp>
        <p:nvGrpSpPr>
          <p:cNvPr id="3" name="Group 14"/>
          <p:cNvGrpSpPr>
            <a:grpSpLocks/>
          </p:cNvGrpSpPr>
          <p:nvPr/>
        </p:nvGrpSpPr>
        <p:grpSpPr bwMode="auto">
          <a:xfrm>
            <a:off x="2133600" y="2997200"/>
            <a:ext cx="7010400" cy="1552575"/>
            <a:chOff x="1056" y="3175"/>
            <a:chExt cx="4416" cy="978"/>
          </a:xfrm>
        </p:grpSpPr>
        <p:sp>
          <p:nvSpPr>
            <p:cNvPr id="441359" name="Text Box 15"/>
            <p:cNvSpPr txBox="1">
              <a:spLocks noChangeArrowheads="1"/>
            </p:cNvSpPr>
            <p:nvPr/>
          </p:nvSpPr>
          <p:spPr bwMode="auto">
            <a:xfrm>
              <a:off x="1296" y="3175"/>
              <a:ext cx="4176" cy="978"/>
            </a:xfrm>
            <a:prstGeom prst="rect">
              <a:avLst/>
            </a:prstGeom>
            <a:noFill/>
            <a:ln w="9525">
              <a:noFill/>
              <a:miter lim="800000"/>
              <a:headEnd/>
              <a:tailEnd/>
            </a:ln>
            <a:effectLst/>
          </p:spPr>
          <p:txBody>
            <a:bodyPr>
              <a:spAutoFit/>
            </a:bodyPr>
            <a:lstStyle/>
            <a:p>
              <a:pPr algn="l">
                <a:lnSpc>
                  <a:spcPct val="90000"/>
                </a:lnSpc>
                <a:spcBef>
                  <a:spcPct val="3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在规定的调查范围内要同时进行</a:t>
              </a:r>
            </a:p>
            <a:p>
              <a:pPr algn="l">
                <a:lnSpc>
                  <a:spcPct val="90000"/>
                </a:lnSpc>
                <a:spcBef>
                  <a:spcPct val="3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历次普查的调查项目尽可能保持相对稳定</a:t>
              </a:r>
            </a:p>
          </p:txBody>
        </p:sp>
        <p:sp>
          <p:nvSpPr>
            <p:cNvPr id="36877" name="AutoShape 16"/>
            <p:cNvSpPr>
              <a:spLocks/>
            </p:cNvSpPr>
            <p:nvPr/>
          </p:nvSpPr>
          <p:spPr bwMode="auto">
            <a:xfrm>
              <a:off x="1056" y="3219"/>
              <a:ext cx="144" cy="813"/>
            </a:xfrm>
            <a:prstGeom prst="leftBrace">
              <a:avLst>
                <a:gd name="adj1" fmla="val 47049"/>
                <a:gd name="adj2" fmla="val 52014"/>
              </a:avLst>
            </a:prstGeom>
            <a:noFill/>
            <a:ln w="28575">
              <a:solidFill>
                <a:srgbClr val="F54768"/>
              </a:solidFill>
              <a:round/>
              <a:headEnd/>
              <a:tailEnd/>
            </a:ln>
          </p:spPr>
          <p:txBody>
            <a:bodyPr wrap="none" anchor="ctr"/>
            <a:lstStyle/>
            <a:p>
              <a:endParaRPr lang="zh-CN" altLang="en-US"/>
            </a:p>
          </p:txBody>
        </p:sp>
      </p:grpSp>
      <p:sp>
        <p:nvSpPr>
          <p:cNvPr id="441361" name="Oval 17"/>
          <p:cNvSpPr>
            <a:spLocks noChangeArrowheads="1"/>
          </p:cNvSpPr>
          <p:nvPr/>
        </p:nvSpPr>
        <p:spPr bwMode="auto">
          <a:xfrm>
            <a:off x="250825" y="5157788"/>
            <a:ext cx="1873250" cy="792162"/>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组织形式</a:t>
            </a:r>
          </a:p>
        </p:txBody>
      </p:sp>
      <p:grpSp>
        <p:nvGrpSpPr>
          <p:cNvPr id="4" name="Group 18"/>
          <p:cNvGrpSpPr>
            <a:grpSpLocks/>
          </p:cNvGrpSpPr>
          <p:nvPr/>
        </p:nvGrpSpPr>
        <p:grpSpPr bwMode="auto">
          <a:xfrm>
            <a:off x="2133600" y="4868863"/>
            <a:ext cx="7010400" cy="1360487"/>
            <a:chOff x="1056" y="3175"/>
            <a:chExt cx="4416" cy="857"/>
          </a:xfrm>
        </p:grpSpPr>
        <p:sp>
          <p:nvSpPr>
            <p:cNvPr id="441363" name="Text Box 19"/>
            <p:cNvSpPr txBox="1">
              <a:spLocks noChangeArrowheads="1"/>
            </p:cNvSpPr>
            <p:nvPr/>
          </p:nvSpPr>
          <p:spPr bwMode="auto">
            <a:xfrm>
              <a:off x="1296" y="3175"/>
              <a:ext cx="4176" cy="702"/>
            </a:xfrm>
            <a:prstGeom prst="rect">
              <a:avLst/>
            </a:prstGeom>
            <a:noFill/>
            <a:ln w="9525">
              <a:noFill/>
              <a:miter lim="800000"/>
              <a:headEnd/>
              <a:tailEnd/>
            </a:ln>
            <a:effectLst/>
          </p:spPr>
          <p:txBody>
            <a:bodyPr>
              <a:spAutoFit/>
            </a:bodyPr>
            <a:lstStyle/>
            <a:p>
              <a:pPr algn="l">
                <a:lnSpc>
                  <a:spcPct val="90000"/>
                </a:lnSpc>
                <a:spcBef>
                  <a:spcPct val="3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对调查单位直接进行登记</a:t>
              </a:r>
            </a:p>
            <a:p>
              <a:pPr algn="l">
                <a:lnSpc>
                  <a:spcPct val="90000"/>
                </a:lnSpc>
                <a:spcBef>
                  <a:spcPct val="3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由调查单位自行填报调查表格</a:t>
              </a:r>
            </a:p>
          </p:txBody>
        </p:sp>
        <p:sp>
          <p:nvSpPr>
            <p:cNvPr id="36875" name="AutoShape 20"/>
            <p:cNvSpPr>
              <a:spLocks/>
            </p:cNvSpPr>
            <p:nvPr/>
          </p:nvSpPr>
          <p:spPr bwMode="auto">
            <a:xfrm>
              <a:off x="1056" y="3219"/>
              <a:ext cx="144" cy="813"/>
            </a:xfrm>
            <a:prstGeom prst="leftBrace">
              <a:avLst>
                <a:gd name="adj1" fmla="val 47049"/>
                <a:gd name="adj2" fmla="val 52014"/>
              </a:avLst>
            </a:prstGeom>
            <a:noFill/>
            <a:ln w="28575">
              <a:solidFill>
                <a:srgbClr val="F54768"/>
              </a:solidFill>
              <a:round/>
              <a:headEnd/>
              <a:tailEnd/>
            </a:ln>
          </p:spPr>
          <p:txBody>
            <a:bodyPr wrap="none" anchor="ctr"/>
            <a:lstStyle/>
            <a:p>
              <a:endParaRPr lang="zh-CN" altLang="en-US"/>
            </a:p>
          </p:txBody>
        </p:sp>
      </p:gr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41348"/>
                                        </p:tgtEl>
                                        <p:attrNameLst>
                                          <p:attrName>style.visibility</p:attrName>
                                        </p:attrNameLst>
                                      </p:cBhvr>
                                      <p:to>
                                        <p:strVal val="visible"/>
                                      </p:to>
                                    </p:set>
                                    <p:anim calcmode="lin" valueType="num">
                                      <p:cBhvr additive="base">
                                        <p:cTn id="7" dur="500" fill="hold"/>
                                        <p:tgtEl>
                                          <p:spTgt spid="441348"/>
                                        </p:tgtEl>
                                        <p:attrNameLst>
                                          <p:attrName>ppt_x</p:attrName>
                                        </p:attrNameLst>
                                      </p:cBhvr>
                                      <p:tavLst>
                                        <p:tav tm="0">
                                          <p:val>
                                            <p:strVal val="0-#ppt_w/2"/>
                                          </p:val>
                                        </p:tav>
                                        <p:tav tm="100000">
                                          <p:val>
                                            <p:strVal val="#ppt_x"/>
                                          </p:val>
                                        </p:tav>
                                      </p:tavLst>
                                    </p:anim>
                                    <p:anim calcmode="lin" valueType="num">
                                      <p:cBhvr additive="base">
                                        <p:cTn id="8" dur="500" fill="hold"/>
                                        <p:tgtEl>
                                          <p:spTgt spid="44134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3" presetClass="entr" presetSubtype="10" fill="hold" grpId="0" nodeType="afterEffect">
                                  <p:stCondLst>
                                    <p:cond delay="0"/>
                                  </p:stCondLst>
                                  <p:childTnLst>
                                    <p:set>
                                      <p:cBhvr>
                                        <p:cTn id="11" dur="1" fill="hold">
                                          <p:stCondLst>
                                            <p:cond delay="0"/>
                                          </p:stCondLst>
                                        </p:cTn>
                                        <p:tgtEl>
                                          <p:spTgt spid="441349"/>
                                        </p:tgtEl>
                                        <p:attrNameLst>
                                          <p:attrName>style.visibility</p:attrName>
                                        </p:attrNameLst>
                                      </p:cBhvr>
                                      <p:to>
                                        <p:strVal val="visible"/>
                                      </p:to>
                                    </p:set>
                                    <p:animEffect transition="in" filter="blinds(horizontal)">
                                      <p:cBhvr>
                                        <p:cTn id="12" dur="500"/>
                                        <p:tgtEl>
                                          <p:spTgt spid="44134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441350"/>
                                        </p:tgtEl>
                                        <p:attrNameLst>
                                          <p:attrName>style.visibility</p:attrName>
                                        </p:attrNameLst>
                                      </p:cBhvr>
                                      <p:to>
                                        <p:strVal val="visible"/>
                                      </p:to>
                                    </p:set>
                                    <p:anim calcmode="lin" valueType="num">
                                      <p:cBhvr additive="base">
                                        <p:cTn id="17" dur="500" fill="hold"/>
                                        <p:tgtEl>
                                          <p:spTgt spid="441350"/>
                                        </p:tgtEl>
                                        <p:attrNameLst>
                                          <p:attrName>ppt_x</p:attrName>
                                        </p:attrNameLst>
                                      </p:cBhvr>
                                      <p:tavLst>
                                        <p:tav tm="0">
                                          <p:val>
                                            <p:strVal val="0-#ppt_w/2"/>
                                          </p:val>
                                        </p:tav>
                                        <p:tav tm="100000">
                                          <p:val>
                                            <p:strVal val="#ppt_x"/>
                                          </p:val>
                                        </p:tav>
                                      </p:tavLst>
                                    </p:anim>
                                    <p:anim calcmode="lin" valueType="num">
                                      <p:cBhvr additive="base">
                                        <p:cTn id="18" dur="500" fill="hold"/>
                                        <p:tgtEl>
                                          <p:spTgt spid="441350"/>
                                        </p:tgtEl>
                                        <p:attrNameLst>
                                          <p:attrName>ppt_y</p:attrName>
                                        </p:attrNameLst>
                                      </p:cBhvr>
                                      <p:tavLst>
                                        <p:tav tm="0">
                                          <p:val>
                                            <p:strVal val="#ppt_y"/>
                                          </p:val>
                                        </p:tav>
                                        <p:tav tm="100000">
                                          <p:val>
                                            <p:strVal val="#ppt_y"/>
                                          </p:val>
                                        </p:tav>
                                      </p:tavLst>
                                    </p:anim>
                                  </p:childTnLst>
                                </p:cTn>
                              </p:par>
                            </p:childTnLst>
                          </p:cTn>
                        </p:par>
                        <p:par>
                          <p:cTn id="19" fill="hold">
                            <p:stCondLst>
                              <p:cond delay="500"/>
                            </p:stCondLst>
                            <p:childTnLst>
                              <p:par>
                                <p:cTn id="20" presetID="3" presetClass="entr" presetSubtype="10"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441357"/>
                                        </p:tgtEl>
                                        <p:attrNameLst>
                                          <p:attrName>style.visibility</p:attrName>
                                        </p:attrNameLst>
                                      </p:cBhvr>
                                      <p:to>
                                        <p:strVal val="visible"/>
                                      </p:to>
                                    </p:set>
                                    <p:anim calcmode="lin" valueType="num">
                                      <p:cBhvr additive="base">
                                        <p:cTn id="27" dur="500" fill="hold"/>
                                        <p:tgtEl>
                                          <p:spTgt spid="441357"/>
                                        </p:tgtEl>
                                        <p:attrNameLst>
                                          <p:attrName>ppt_x</p:attrName>
                                        </p:attrNameLst>
                                      </p:cBhvr>
                                      <p:tavLst>
                                        <p:tav tm="0">
                                          <p:val>
                                            <p:strVal val="0-#ppt_w/2"/>
                                          </p:val>
                                        </p:tav>
                                        <p:tav tm="100000">
                                          <p:val>
                                            <p:strVal val="#ppt_x"/>
                                          </p:val>
                                        </p:tav>
                                      </p:tavLst>
                                    </p:anim>
                                    <p:anim calcmode="lin" valueType="num">
                                      <p:cBhvr additive="base">
                                        <p:cTn id="28" dur="500" fill="hold"/>
                                        <p:tgtEl>
                                          <p:spTgt spid="441357"/>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3" presetClass="entr" presetSubtype="10" fill="hold" nodeType="after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blinds(horizontal)">
                                      <p:cBhvr>
                                        <p:cTn id="32" dur="500"/>
                                        <p:tgtEl>
                                          <p:spTgt spid="3"/>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441361"/>
                                        </p:tgtEl>
                                        <p:attrNameLst>
                                          <p:attrName>style.visibility</p:attrName>
                                        </p:attrNameLst>
                                      </p:cBhvr>
                                      <p:to>
                                        <p:strVal val="visible"/>
                                      </p:to>
                                    </p:set>
                                    <p:anim calcmode="lin" valueType="num">
                                      <p:cBhvr additive="base">
                                        <p:cTn id="37" dur="500" fill="hold"/>
                                        <p:tgtEl>
                                          <p:spTgt spid="441361"/>
                                        </p:tgtEl>
                                        <p:attrNameLst>
                                          <p:attrName>ppt_x</p:attrName>
                                        </p:attrNameLst>
                                      </p:cBhvr>
                                      <p:tavLst>
                                        <p:tav tm="0">
                                          <p:val>
                                            <p:strVal val="0-#ppt_w/2"/>
                                          </p:val>
                                        </p:tav>
                                        <p:tav tm="100000">
                                          <p:val>
                                            <p:strVal val="#ppt_x"/>
                                          </p:val>
                                        </p:tav>
                                      </p:tavLst>
                                    </p:anim>
                                    <p:anim calcmode="lin" valueType="num">
                                      <p:cBhvr additive="base">
                                        <p:cTn id="38" dur="500" fill="hold"/>
                                        <p:tgtEl>
                                          <p:spTgt spid="441361"/>
                                        </p:tgtEl>
                                        <p:attrNameLst>
                                          <p:attrName>ppt_y</p:attrName>
                                        </p:attrNameLst>
                                      </p:cBhvr>
                                      <p:tavLst>
                                        <p:tav tm="0">
                                          <p:val>
                                            <p:strVal val="#ppt_y"/>
                                          </p:val>
                                        </p:tav>
                                        <p:tav tm="100000">
                                          <p:val>
                                            <p:strVal val="#ppt_y"/>
                                          </p:val>
                                        </p:tav>
                                      </p:tavLst>
                                    </p:anim>
                                  </p:childTnLst>
                                </p:cTn>
                              </p:par>
                            </p:childTnLst>
                          </p:cTn>
                        </p:par>
                        <p:par>
                          <p:cTn id="39" fill="hold">
                            <p:stCondLst>
                              <p:cond delay="500"/>
                            </p:stCondLst>
                            <p:childTnLst>
                              <p:par>
                                <p:cTn id="40" presetID="3" presetClass="entr" presetSubtype="10" fill="hold" nodeType="after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blinds(horizontal)">
                                      <p:cBhvr>
                                        <p:cTn id="4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1348" grpId="0" animBg="1" autoUpdateAnimBg="0"/>
      <p:bldP spid="441349" grpId="0" autoUpdateAnimBg="0"/>
      <p:bldP spid="441350" grpId="0" animBg="1" autoUpdateAnimBg="0"/>
      <p:bldP spid="441357" grpId="0" animBg="1" autoUpdateAnimBg="0"/>
      <p:bldP spid="441361" grpId="0" animBg="1" autoUpdateAnimBg="0"/>
    </p:bldLst>
  </p:timing>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74466" name="Text Box 2"/>
          <p:cNvSpPr txBox="1">
            <a:spLocks noChangeArrowheads="1"/>
          </p:cNvSpPr>
          <p:nvPr/>
        </p:nvSpPr>
        <p:spPr bwMode="auto">
          <a:xfrm>
            <a:off x="2771775" y="1196975"/>
            <a:ext cx="6096000" cy="1066800"/>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00"/>
                </a:solidFill>
                <a:effectLst>
                  <a:outerShdw blurRad="38100" dist="38100" dir="2700000" algn="tl">
                    <a:srgbClr val="FFFFFF"/>
                  </a:outerShdw>
                </a:effectLst>
                <a:ea typeface="楷体_GB2312" pitchFamily="49" charset="-122"/>
              </a:rPr>
              <a:t>国家为详尽了解某项重要的国情国力资料时采用。</a:t>
            </a:r>
          </a:p>
        </p:txBody>
      </p:sp>
      <p:sp>
        <p:nvSpPr>
          <p:cNvPr id="574467" name="Oval 3"/>
          <p:cNvSpPr>
            <a:spLocks noChangeArrowheads="1"/>
          </p:cNvSpPr>
          <p:nvPr/>
        </p:nvSpPr>
        <p:spPr bwMode="auto">
          <a:xfrm>
            <a:off x="533400" y="3429000"/>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作用</a:t>
            </a:r>
          </a:p>
        </p:txBody>
      </p:sp>
      <p:sp>
        <p:nvSpPr>
          <p:cNvPr id="574468" name="Oval 4"/>
          <p:cNvSpPr>
            <a:spLocks noChangeArrowheads="1"/>
          </p:cNvSpPr>
          <p:nvPr/>
        </p:nvSpPr>
        <p:spPr bwMode="auto">
          <a:xfrm>
            <a:off x="457200" y="5105400"/>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局限</a:t>
            </a:r>
          </a:p>
        </p:txBody>
      </p:sp>
      <p:grpSp>
        <p:nvGrpSpPr>
          <p:cNvPr id="2" name="Group 5"/>
          <p:cNvGrpSpPr>
            <a:grpSpLocks/>
          </p:cNvGrpSpPr>
          <p:nvPr/>
        </p:nvGrpSpPr>
        <p:grpSpPr bwMode="auto">
          <a:xfrm>
            <a:off x="2133600" y="2773363"/>
            <a:ext cx="6781800" cy="1798637"/>
            <a:chOff x="1344" y="1747"/>
            <a:chExt cx="4272" cy="1133"/>
          </a:xfrm>
        </p:grpSpPr>
        <p:sp>
          <p:nvSpPr>
            <p:cNvPr id="574470" name="Text Box 6"/>
            <p:cNvSpPr txBox="1">
              <a:spLocks noChangeArrowheads="1"/>
            </p:cNvSpPr>
            <p:nvPr/>
          </p:nvSpPr>
          <p:spPr bwMode="auto">
            <a:xfrm>
              <a:off x="1536" y="1747"/>
              <a:ext cx="4080" cy="1133"/>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可以为抽样调查提供抽样框</a:t>
              </a:r>
            </a:p>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可以搜集统计报表所不能提供的反映重大国情国力的基本统计信息</a:t>
              </a:r>
            </a:p>
          </p:txBody>
        </p:sp>
        <p:sp>
          <p:nvSpPr>
            <p:cNvPr id="37897" name="AutoShape 7"/>
            <p:cNvSpPr>
              <a:spLocks/>
            </p:cNvSpPr>
            <p:nvPr/>
          </p:nvSpPr>
          <p:spPr bwMode="auto">
            <a:xfrm>
              <a:off x="1344" y="1872"/>
              <a:ext cx="96" cy="912"/>
            </a:xfrm>
            <a:prstGeom prst="leftBrace">
              <a:avLst>
                <a:gd name="adj1" fmla="val 79167"/>
                <a:gd name="adj2" fmla="val 50000"/>
              </a:avLst>
            </a:prstGeom>
            <a:noFill/>
            <a:ln w="28575">
              <a:solidFill>
                <a:srgbClr val="FF0000"/>
              </a:solidFill>
              <a:round/>
              <a:headEnd/>
              <a:tailEnd/>
            </a:ln>
          </p:spPr>
          <p:txBody>
            <a:bodyPr wrap="none" anchor="ctr"/>
            <a:lstStyle/>
            <a:p>
              <a:pPr algn="ctr">
                <a:lnSpc>
                  <a:spcPct val="100000"/>
                </a:lnSpc>
                <a:spcBef>
                  <a:spcPct val="0"/>
                </a:spcBef>
                <a:buClrTx/>
                <a:buSzTx/>
                <a:buFontTx/>
                <a:buNone/>
              </a:pPr>
              <a:endParaRPr lang="zh-CN" altLang="zh-CN" sz="4400" i="1">
                <a:solidFill>
                  <a:srgbClr val="FF0000"/>
                </a:solidFill>
                <a:ea typeface="楷体_GB2312" pitchFamily="49" charset="-122"/>
              </a:endParaRPr>
            </a:p>
          </p:txBody>
        </p:sp>
      </p:grpSp>
      <p:sp>
        <p:nvSpPr>
          <p:cNvPr id="574472" name="Text Box 8"/>
          <p:cNvSpPr txBox="1">
            <a:spLocks noChangeArrowheads="1"/>
          </p:cNvSpPr>
          <p:nvPr/>
        </p:nvSpPr>
        <p:spPr bwMode="auto">
          <a:xfrm>
            <a:off x="2209800" y="4876800"/>
            <a:ext cx="5943600" cy="1066800"/>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由于需要大量的人力、物力和财力，不宜经常进行</a:t>
            </a:r>
          </a:p>
        </p:txBody>
      </p:sp>
      <p:sp>
        <p:nvSpPr>
          <p:cNvPr id="574476" name="Rectangle 12"/>
          <p:cNvSpPr>
            <a:spLocks noChangeArrowheads="1"/>
          </p:cNvSpPr>
          <p:nvPr/>
        </p:nvSpPr>
        <p:spPr bwMode="auto">
          <a:xfrm>
            <a:off x="228600" y="1447800"/>
            <a:ext cx="2478088" cy="579438"/>
          </a:xfrm>
          <a:prstGeom prst="rect">
            <a:avLst/>
          </a:prstGeom>
          <a:noFill/>
          <a:ln w="9525">
            <a:noFill/>
            <a:miter lim="800000"/>
            <a:headEnd/>
            <a:tailEnd/>
          </a:ln>
          <a:effectLst/>
        </p:spPr>
        <p:txBody>
          <a:bodyPr>
            <a:spAutoFit/>
          </a:bodyPr>
          <a:lstStyle/>
          <a:p>
            <a:pP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普查的应用</a:t>
            </a:r>
          </a:p>
        </p:txBody>
      </p:sp>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74466"/>
                                        </p:tgtEl>
                                        <p:attrNameLst>
                                          <p:attrName>style.visibility</p:attrName>
                                        </p:attrNameLst>
                                      </p:cBhvr>
                                      <p:to>
                                        <p:strVal val="visible"/>
                                      </p:to>
                                    </p:set>
                                    <p:animEffect transition="in" filter="blinds(horizontal)">
                                      <p:cBhvr>
                                        <p:cTn id="7" dur="500"/>
                                        <p:tgtEl>
                                          <p:spTgt spid="57446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74467"/>
                                        </p:tgtEl>
                                        <p:attrNameLst>
                                          <p:attrName>style.visibility</p:attrName>
                                        </p:attrNameLst>
                                      </p:cBhvr>
                                      <p:to>
                                        <p:strVal val="visible"/>
                                      </p:to>
                                    </p:set>
                                    <p:anim calcmode="lin" valueType="num">
                                      <p:cBhvr additive="base">
                                        <p:cTn id="12" dur="500" fill="hold"/>
                                        <p:tgtEl>
                                          <p:spTgt spid="574467"/>
                                        </p:tgtEl>
                                        <p:attrNameLst>
                                          <p:attrName>ppt_x</p:attrName>
                                        </p:attrNameLst>
                                      </p:cBhvr>
                                      <p:tavLst>
                                        <p:tav tm="0">
                                          <p:val>
                                            <p:strVal val="0-#ppt_w/2"/>
                                          </p:val>
                                        </p:tav>
                                        <p:tav tm="100000">
                                          <p:val>
                                            <p:strVal val="#ppt_x"/>
                                          </p:val>
                                        </p:tav>
                                      </p:tavLst>
                                    </p:anim>
                                    <p:anim calcmode="lin" valueType="num">
                                      <p:cBhvr additive="base">
                                        <p:cTn id="13" dur="500" fill="hold"/>
                                        <p:tgtEl>
                                          <p:spTgt spid="574467"/>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3" presetClass="entr" presetSubtype="1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grpId="0" nodeType="clickEffect">
                                  <p:stCondLst>
                                    <p:cond delay="0"/>
                                  </p:stCondLst>
                                  <p:childTnLst>
                                    <p:set>
                                      <p:cBhvr>
                                        <p:cTn id="21" dur="1" fill="hold">
                                          <p:stCondLst>
                                            <p:cond delay="0"/>
                                          </p:stCondLst>
                                        </p:cTn>
                                        <p:tgtEl>
                                          <p:spTgt spid="574468"/>
                                        </p:tgtEl>
                                        <p:attrNameLst>
                                          <p:attrName>style.visibility</p:attrName>
                                        </p:attrNameLst>
                                      </p:cBhvr>
                                      <p:to>
                                        <p:strVal val="visible"/>
                                      </p:to>
                                    </p:set>
                                    <p:anim calcmode="lin" valueType="num">
                                      <p:cBhvr additive="base">
                                        <p:cTn id="22" dur="500" fill="hold"/>
                                        <p:tgtEl>
                                          <p:spTgt spid="574468"/>
                                        </p:tgtEl>
                                        <p:attrNameLst>
                                          <p:attrName>ppt_x</p:attrName>
                                        </p:attrNameLst>
                                      </p:cBhvr>
                                      <p:tavLst>
                                        <p:tav tm="0">
                                          <p:val>
                                            <p:strVal val="0-#ppt_w/2"/>
                                          </p:val>
                                        </p:tav>
                                        <p:tav tm="100000">
                                          <p:val>
                                            <p:strVal val="#ppt_x"/>
                                          </p:val>
                                        </p:tav>
                                      </p:tavLst>
                                    </p:anim>
                                    <p:anim calcmode="lin" valueType="num">
                                      <p:cBhvr additive="base">
                                        <p:cTn id="23" dur="500" fill="hold"/>
                                        <p:tgtEl>
                                          <p:spTgt spid="574468"/>
                                        </p:tgtEl>
                                        <p:attrNameLst>
                                          <p:attrName>ppt_y</p:attrName>
                                        </p:attrNameLst>
                                      </p:cBhvr>
                                      <p:tavLst>
                                        <p:tav tm="0">
                                          <p:val>
                                            <p:strVal val="#ppt_y"/>
                                          </p:val>
                                        </p:tav>
                                        <p:tav tm="100000">
                                          <p:val>
                                            <p:strVal val="#ppt_y"/>
                                          </p:val>
                                        </p:tav>
                                      </p:tavLst>
                                    </p:anim>
                                  </p:childTnLst>
                                </p:cTn>
                              </p:par>
                            </p:childTnLst>
                          </p:cTn>
                        </p:par>
                        <p:par>
                          <p:cTn id="24" fill="hold">
                            <p:stCondLst>
                              <p:cond delay="500"/>
                            </p:stCondLst>
                            <p:childTnLst>
                              <p:par>
                                <p:cTn id="25" presetID="3" presetClass="entr" presetSubtype="10" fill="hold" grpId="0" nodeType="afterEffect">
                                  <p:stCondLst>
                                    <p:cond delay="0"/>
                                  </p:stCondLst>
                                  <p:childTnLst>
                                    <p:set>
                                      <p:cBhvr>
                                        <p:cTn id="26" dur="1" fill="hold">
                                          <p:stCondLst>
                                            <p:cond delay="0"/>
                                          </p:stCondLst>
                                        </p:cTn>
                                        <p:tgtEl>
                                          <p:spTgt spid="574472"/>
                                        </p:tgtEl>
                                        <p:attrNameLst>
                                          <p:attrName>style.visibility</p:attrName>
                                        </p:attrNameLst>
                                      </p:cBhvr>
                                      <p:to>
                                        <p:strVal val="visible"/>
                                      </p:to>
                                    </p:set>
                                    <p:animEffect transition="in" filter="blinds(horizontal)">
                                      <p:cBhvr>
                                        <p:cTn id="27" dur="500"/>
                                        <p:tgtEl>
                                          <p:spTgt spid="5744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4466" grpId="0" autoUpdateAnimBg="0"/>
      <p:bldP spid="574467" grpId="0" animBg="1" autoUpdateAnimBg="0"/>
      <p:bldP spid="574468" grpId="0" animBg="1" autoUpdateAnimBg="0"/>
      <p:bldP spid="574472" grpId="0" autoUpdateAnimBg="0"/>
    </p:bldLst>
  </p:timing>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81634" name="Rectangle 2"/>
          <p:cNvSpPr>
            <a:spLocks noChangeArrowheads="1"/>
          </p:cNvSpPr>
          <p:nvPr/>
        </p:nvSpPr>
        <p:spPr bwMode="auto">
          <a:xfrm>
            <a:off x="228600" y="762000"/>
            <a:ext cx="2209800" cy="609600"/>
          </a:xfrm>
          <a:prstGeom prst="rect">
            <a:avLst/>
          </a:prstGeom>
          <a:solidFill>
            <a:srgbClr val="EDF284"/>
          </a:solidFill>
          <a:ln w="9525">
            <a:miter lim="800000"/>
            <a:headEnd/>
            <a:tailEnd/>
          </a:ln>
          <a:effectLst/>
          <a:scene3d>
            <a:camera prst="legacyObliqueTopLeft"/>
            <a:lightRig rig="legacyFlat3" dir="t"/>
          </a:scene3d>
          <a:sp3d extrusionH="430200" prstMaterial="legacyMatte">
            <a:bevelT w="13500" h="13500" prst="angle"/>
            <a:bevelB w="13500" h="13500" prst="angle"/>
            <a:extrusionClr>
              <a:srgbClr val="EDF284"/>
            </a:extrusionClr>
          </a:sp3d>
        </p:spPr>
        <p:txBody>
          <a:bodyPr>
            <a:flatTx/>
          </a:bodyPr>
          <a:lstStyle/>
          <a:p>
            <a:pPr marL="342900" indent="-342900" algn="ctr">
              <a:lnSpc>
                <a:spcPct val="90000"/>
              </a:lnSpc>
              <a:spcBef>
                <a:spcPct val="0"/>
              </a:spcBef>
              <a:buClrTx/>
              <a:buSzTx/>
              <a:buFontTx/>
              <a:buNone/>
              <a:defRPr/>
            </a:pPr>
            <a:r>
              <a:rPr lang="zh-CN" altLang="en-US" sz="3600" b="1">
                <a:effectLst>
                  <a:outerShdw blurRad="38100" dist="38100" dir="2700000" algn="tl">
                    <a:srgbClr val="000000"/>
                  </a:outerShdw>
                </a:effectLst>
              </a:rPr>
              <a:t>典型调查</a:t>
            </a:r>
          </a:p>
        </p:txBody>
      </p:sp>
      <p:sp>
        <p:nvSpPr>
          <p:cNvPr id="581635" name="Text Box 3"/>
          <p:cNvSpPr txBox="1">
            <a:spLocks noChangeArrowheads="1"/>
          </p:cNvSpPr>
          <p:nvPr/>
        </p:nvSpPr>
        <p:spPr bwMode="auto">
          <a:xfrm>
            <a:off x="2411413" y="333375"/>
            <a:ext cx="6732587" cy="1554163"/>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00"/>
                </a:solidFill>
                <a:effectLst>
                  <a:outerShdw blurRad="38100" dist="38100" dir="2700000" algn="tl">
                    <a:srgbClr val="FFFFFF"/>
                  </a:outerShdw>
                </a:effectLst>
                <a:latin typeface="楷体_GB2312" pitchFamily="49" charset="-122"/>
                <a:ea typeface="楷体_GB2312" pitchFamily="49" charset="-122"/>
              </a:rPr>
              <a:t>在对调查对象有一定了解的基础上，有意识地选择少数</a:t>
            </a:r>
            <a:r>
              <a:rPr lang="zh-CN" altLang="en-US" sz="3200" b="1" i="1">
                <a:solidFill>
                  <a:srgbClr val="FF0000"/>
                </a:solidFill>
                <a:effectLst>
                  <a:outerShdw blurRad="38100" dist="38100" dir="2700000" algn="tl">
                    <a:srgbClr val="000000"/>
                  </a:outerShdw>
                </a:effectLst>
                <a:latin typeface="楷体_GB2312" pitchFamily="49" charset="-122"/>
                <a:ea typeface="楷体_GB2312" pitchFamily="49" charset="-122"/>
              </a:rPr>
              <a:t>典型单位</a:t>
            </a:r>
            <a:r>
              <a:rPr lang="zh-CN" altLang="en-US" sz="3200" b="1" i="1">
                <a:solidFill>
                  <a:srgbClr val="000000"/>
                </a:solidFill>
                <a:effectLst>
                  <a:outerShdw blurRad="38100" dist="38100" dir="2700000" algn="tl">
                    <a:srgbClr val="FFFFFF"/>
                  </a:outerShdw>
                </a:effectLst>
                <a:latin typeface="楷体_GB2312" pitchFamily="49" charset="-122"/>
                <a:ea typeface="楷体_GB2312" pitchFamily="49" charset="-122"/>
              </a:rPr>
              <a:t> </a:t>
            </a:r>
            <a:r>
              <a:rPr lang="zh-CN" altLang="en-US" sz="3200" b="1">
                <a:solidFill>
                  <a:srgbClr val="000000"/>
                </a:solidFill>
                <a:effectLst>
                  <a:outerShdw blurRad="38100" dist="38100" dir="2700000" algn="tl">
                    <a:srgbClr val="FFFFFF"/>
                  </a:outerShdw>
                </a:effectLst>
                <a:latin typeface="楷体_GB2312" pitchFamily="49" charset="-122"/>
                <a:ea typeface="楷体_GB2312" pitchFamily="49" charset="-122"/>
              </a:rPr>
              <a:t>进行调查的一种非全面调查组织方式</a:t>
            </a:r>
          </a:p>
        </p:txBody>
      </p:sp>
      <p:grpSp>
        <p:nvGrpSpPr>
          <p:cNvPr id="2" name="Group 4"/>
          <p:cNvGrpSpPr>
            <a:grpSpLocks/>
          </p:cNvGrpSpPr>
          <p:nvPr/>
        </p:nvGrpSpPr>
        <p:grpSpPr bwMode="auto">
          <a:xfrm>
            <a:off x="1042988" y="2205038"/>
            <a:ext cx="5449887" cy="2625725"/>
            <a:chOff x="768" y="1872"/>
            <a:chExt cx="3264" cy="1686"/>
          </a:xfrm>
        </p:grpSpPr>
        <p:sp>
          <p:nvSpPr>
            <p:cNvPr id="581637" name="Text Box 5"/>
            <p:cNvSpPr txBox="1">
              <a:spLocks noChangeArrowheads="1"/>
            </p:cNvSpPr>
            <p:nvPr/>
          </p:nvSpPr>
          <p:spPr bwMode="auto">
            <a:xfrm>
              <a:off x="864" y="1872"/>
              <a:ext cx="3168" cy="1686"/>
            </a:xfrm>
            <a:prstGeom prst="rect">
              <a:avLst/>
            </a:prstGeom>
            <a:noFill/>
            <a:ln w="9525">
              <a:noFill/>
              <a:miter lim="800000"/>
              <a:headEnd/>
              <a:tailEnd/>
            </a:ln>
            <a:effectLst/>
          </p:spPr>
          <p:txBody>
            <a:bodyPr>
              <a:spAutoFit/>
            </a:bodyPr>
            <a:lstStyle/>
            <a:p>
              <a:pPr algn="l">
                <a:lnSpc>
                  <a:spcPct val="100000"/>
                </a:lnSpc>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可进行深入的调查研究，掌握具体情况，补充全面调查的不足</a:t>
              </a:r>
            </a:p>
            <a:p>
              <a:pPr algn="l">
                <a:lnSpc>
                  <a:spcPct val="100000"/>
                </a:lnSpc>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说明现象的一般规律和发展趋势</a:t>
              </a:r>
            </a:p>
          </p:txBody>
        </p:sp>
        <p:sp>
          <p:nvSpPr>
            <p:cNvPr id="38924" name="AutoShape 6"/>
            <p:cNvSpPr>
              <a:spLocks/>
            </p:cNvSpPr>
            <p:nvPr/>
          </p:nvSpPr>
          <p:spPr bwMode="auto">
            <a:xfrm>
              <a:off x="768" y="2016"/>
              <a:ext cx="144" cy="1152"/>
            </a:xfrm>
            <a:prstGeom prst="leftBrace">
              <a:avLst>
                <a:gd name="adj1" fmla="val 66667"/>
                <a:gd name="adj2" fmla="val 50000"/>
              </a:avLst>
            </a:prstGeom>
            <a:noFill/>
            <a:ln w="28575">
              <a:solidFill>
                <a:srgbClr val="FF0000"/>
              </a:solidFill>
              <a:round/>
              <a:headEnd/>
              <a:tailEnd/>
            </a:ln>
          </p:spPr>
          <p:txBody>
            <a:bodyPr wrap="none" anchor="ctr"/>
            <a:lstStyle/>
            <a:p>
              <a:pPr algn="ctr">
                <a:lnSpc>
                  <a:spcPct val="100000"/>
                </a:lnSpc>
                <a:spcBef>
                  <a:spcPct val="0"/>
                </a:spcBef>
                <a:buClrTx/>
                <a:buSzTx/>
                <a:buFontTx/>
                <a:buNone/>
              </a:pPr>
              <a:endParaRPr lang="zh-CN" altLang="zh-CN" sz="4400" i="1">
                <a:solidFill>
                  <a:srgbClr val="FF0000"/>
                </a:solidFill>
                <a:ea typeface="楷体_GB2312" pitchFamily="49" charset="-122"/>
              </a:endParaRPr>
            </a:p>
          </p:txBody>
        </p:sp>
      </p:grpSp>
      <p:sp>
        <p:nvSpPr>
          <p:cNvPr id="581640" name="Oval 8"/>
          <p:cNvSpPr>
            <a:spLocks noChangeArrowheads="1"/>
          </p:cNvSpPr>
          <p:nvPr/>
        </p:nvSpPr>
        <p:spPr bwMode="auto">
          <a:xfrm>
            <a:off x="395288" y="2708275"/>
            <a:ext cx="533400" cy="1295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作</a:t>
            </a:r>
          </a:p>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用</a:t>
            </a:r>
          </a:p>
        </p:txBody>
      </p:sp>
      <p:sp>
        <p:nvSpPr>
          <p:cNvPr id="581641" name="AutoShape 9"/>
          <p:cNvSpPr>
            <a:spLocks noChangeArrowheads="1"/>
          </p:cNvSpPr>
          <p:nvPr/>
        </p:nvSpPr>
        <p:spPr bwMode="auto">
          <a:xfrm>
            <a:off x="6300788" y="2205038"/>
            <a:ext cx="2592387" cy="1511300"/>
          </a:xfrm>
          <a:prstGeom prst="wedgeRoundRectCallout">
            <a:avLst>
              <a:gd name="adj1" fmla="val -42222"/>
              <a:gd name="adj2" fmla="val -109769"/>
              <a:gd name="adj3" fmla="val 16667"/>
            </a:avLst>
          </a:prstGeom>
          <a:solidFill>
            <a:srgbClr val="FFFFCC"/>
          </a:solidFill>
          <a:ln w="9525">
            <a:solidFill>
              <a:schemeClr val="tx1"/>
            </a:solidFill>
            <a:miter lim="800000"/>
            <a:headEnd/>
            <a:tailEnd/>
          </a:ln>
          <a:effectLst/>
        </p:spPr>
        <p:txBody>
          <a:bodyPr/>
          <a:lstStyle/>
          <a:p>
            <a:pPr algn="ctr">
              <a:lnSpc>
                <a:spcPct val="100000"/>
              </a:lnSpc>
              <a:spcBef>
                <a:spcPct val="0"/>
              </a:spcBef>
              <a:buClrTx/>
              <a:buSzTx/>
              <a:buFontTx/>
              <a:buNone/>
              <a:defRPr/>
            </a:pPr>
            <a:r>
              <a:rPr lang="zh-CN" altLang="en-US" sz="2800" b="1">
                <a:solidFill>
                  <a:srgbClr val="FF0000"/>
                </a:solidFill>
                <a:effectLst>
                  <a:outerShdw blurRad="38100" dist="38100" dir="2700000" algn="tl">
                    <a:srgbClr val="000000"/>
                  </a:outerShdw>
                </a:effectLst>
              </a:rPr>
              <a:t>指具有普遍意义和代表性的总体单位</a:t>
            </a:r>
          </a:p>
        </p:txBody>
      </p:sp>
      <p:sp>
        <p:nvSpPr>
          <p:cNvPr id="581645" name="Oval 13"/>
          <p:cNvSpPr>
            <a:spLocks noChangeArrowheads="1"/>
          </p:cNvSpPr>
          <p:nvPr/>
        </p:nvSpPr>
        <p:spPr bwMode="auto">
          <a:xfrm>
            <a:off x="395288" y="5157788"/>
            <a:ext cx="533400" cy="9906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种</a:t>
            </a:r>
          </a:p>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类</a:t>
            </a:r>
          </a:p>
        </p:txBody>
      </p:sp>
      <p:grpSp>
        <p:nvGrpSpPr>
          <p:cNvPr id="3" name="Group 15"/>
          <p:cNvGrpSpPr>
            <a:grpSpLocks/>
          </p:cNvGrpSpPr>
          <p:nvPr/>
        </p:nvGrpSpPr>
        <p:grpSpPr bwMode="auto">
          <a:xfrm>
            <a:off x="1116013" y="5084763"/>
            <a:ext cx="4191000" cy="1203325"/>
            <a:chOff x="528" y="1955"/>
            <a:chExt cx="3216" cy="998"/>
          </a:xfrm>
        </p:grpSpPr>
        <p:sp>
          <p:nvSpPr>
            <p:cNvPr id="581648" name="Text Box 16"/>
            <p:cNvSpPr txBox="1">
              <a:spLocks noChangeArrowheads="1"/>
            </p:cNvSpPr>
            <p:nvPr/>
          </p:nvSpPr>
          <p:spPr bwMode="auto">
            <a:xfrm>
              <a:off x="624" y="1955"/>
              <a:ext cx="3120" cy="998"/>
            </a:xfrm>
            <a:prstGeom prst="rect">
              <a:avLst/>
            </a:prstGeom>
            <a:noFill/>
            <a:ln w="9525">
              <a:noFill/>
              <a:miter lim="800000"/>
              <a:headEnd/>
              <a:tailEnd/>
            </a:ln>
            <a:effectLst/>
          </p:spPr>
          <p:txBody>
            <a:bodyPr>
              <a:spAutoFit/>
            </a:bodyPr>
            <a:lstStyle/>
            <a:p>
              <a:pPr>
                <a:lnSpc>
                  <a:spcPct val="110000"/>
                </a:lnSpc>
                <a:buClr>
                  <a:srgbClr val="FF3399"/>
                </a:buClr>
                <a:buFont typeface="Wingdings" pitchFamily="2" charset="2"/>
                <a:buNone/>
                <a:defRPr/>
              </a:pPr>
              <a:r>
                <a:rPr lang="zh-CN" altLang="en-US" sz="2800" b="1">
                  <a:solidFill>
                    <a:srgbClr val="0000FF"/>
                  </a:solidFill>
                  <a:effectLst>
                    <a:outerShdw blurRad="38100" dist="38100" dir="2700000" algn="tl">
                      <a:srgbClr val="000000"/>
                    </a:outerShdw>
                  </a:effectLst>
                  <a:ea typeface="楷体_GB2312" pitchFamily="49" charset="-122"/>
                </a:rPr>
                <a:t>解剖麻雀式</a:t>
              </a:r>
            </a:p>
            <a:p>
              <a:pPr algn="l">
                <a:lnSpc>
                  <a:spcPct val="100000"/>
                </a:lnSpc>
                <a:spcBef>
                  <a:spcPct val="50000"/>
                </a:spcBef>
                <a:buClrTx/>
                <a:buSzTx/>
                <a:buFontTx/>
                <a:buNone/>
                <a:defRPr/>
              </a:pPr>
              <a:r>
                <a:rPr lang="zh-CN" altLang="en-US" sz="2800" b="1">
                  <a:solidFill>
                    <a:srgbClr val="0000FF"/>
                  </a:solidFill>
                  <a:effectLst>
                    <a:outerShdw blurRad="38100" dist="38100" dir="2700000" algn="tl">
                      <a:srgbClr val="000000"/>
                    </a:outerShdw>
                  </a:effectLst>
                  <a:ea typeface="楷体_GB2312" pitchFamily="49" charset="-122"/>
                </a:rPr>
                <a:t>划类选典式</a:t>
              </a:r>
            </a:p>
          </p:txBody>
        </p:sp>
        <p:sp>
          <p:nvSpPr>
            <p:cNvPr id="38922" name="AutoShape 17"/>
            <p:cNvSpPr>
              <a:spLocks/>
            </p:cNvSpPr>
            <p:nvPr/>
          </p:nvSpPr>
          <p:spPr bwMode="auto">
            <a:xfrm>
              <a:off x="528" y="2064"/>
              <a:ext cx="96" cy="816"/>
            </a:xfrm>
            <a:prstGeom prst="leftBrace">
              <a:avLst>
                <a:gd name="adj1" fmla="val 70833"/>
                <a:gd name="adj2" fmla="val 50000"/>
              </a:avLst>
            </a:prstGeom>
            <a:noFill/>
            <a:ln w="28575">
              <a:solidFill>
                <a:srgbClr val="FF0000"/>
              </a:solidFill>
              <a:round/>
              <a:headEnd/>
              <a:tailEnd/>
            </a:ln>
          </p:spPr>
          <p:txBody>
            <a:bodyPr wrap="none" anchor="ctr"/>
            <a:lstStyle/>
            <a:p>
              <a:pPr algn="ctr">
                <a:lnSpc>
                  <a:spcPct val="100000"/>
                </a:lnSpc>
                <a:spcBef>
                  <a:spcPct val="0"/>
                </a:spcBef>
                <a:buClrTx/>
                <a:buSzTx/>
                <a:buFontTx/>
                <a:buNone/>
              </a:pPr>
              <a:endParaRPr lang="zh-CN" altLang="zh-CN" sz="4400" i="1">
                <a:solidFill>
                  <a:srgbClr val="FF0000"/>
                </a:solidFill>
                <a:ea typeface="楷体_GB2312" pitchFamily="49" charset="-122"/>
              </a:endParaRPr>
            </a:p>
          </p:txBody>
        </p:sp>
      </p:grpSp>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81634"/>
                                        </p:tgtEl>
                                        <p:attrNameLst>
                                          <p:attrName>style.visibility</p:attrName>
                                        </p:attrNameLst>
                                      </p:cBhvr>
                                      <p:to>
                                        <p:strVal val="visible"/>
                                      </p:to>
                                    </p:set>
                                    <p:anim calcmode="lin" valueType="num">
                                      <p:cBhvr additive="base">
                                        <p:cTn id="7" dur="500" fill="hold"/>
                                        <p:tgtEl>
                                          <p:spTgt spid="581634"/>
                                        </p:tgtEl>
                                        <p:attrNameLst>
                                          <p:attrName>ppt_x</p:attrName>
                                        </p:attrNameLst>
                                      </p:cBhvr>
                                      <p:tavLst>
                                        <p:tav tm="0">
                                          <p:val>
                                            <p:strVal val="0-#ppt_w/2"/>
                                          </p:val>
                                        </p:tav>
                                        <p:tav tm="100000">
                                          <p:val>
                                            <p:strVal val="#ppt_x"/>
                                          </p:val>
                                        </p:tav>
                                      </p:tavLst>
                                    </p:anim>
                                    <p:anim calcmode="lin" valueType="num">
                                      <p:cBhvr additive="base">
                                        <p:cTn id="8" dur="500" fill="hold"/>
                                        <p:tgtEl>
                                          <p:spTgt spid="5816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3" presetClass="entr" presetSubtype="10" fill="hold" grpId="0" nodeType="afterEffect">
                                  <p:stCondLst>
                                    <p:cond delay="0"/>
                                  </p:stCondLst>
                                  <p:childTnLst>
                                    <p:set>
                                      <p:cBhvr>
                                        <p:cTn id="11" dur="1" fill="hold">
                                          <p:stCondLst>
                                            <p:cond delay="0"/>
                                          </p:stCondLst>
                                        </p:cTn>
                                        <p:tgtEl>
                                          <p:spTgt spid="581635"/>
                                        </p:tgtEl>
                                        <p:attrNameLst>
                                          <p:attrName>style.visibility</p:attrName>
                                        </p:attrNameLst>
                                      </p:cBhvr>
                                      <p:to>
                                        <p:strVal val="visible"/>
                                      </p:to>
                                    </p:set>
                                    <p:animEffect transition="in" filter="blinds(horizontal)">
                                      <p:cBhvr>
                                        <p:cTn id="12" dur="500"/>
                                        <p:tgtEl>
                                          <p:spTgt spid="58163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581641"/>
                                        </p:tgtEl>
                                        <p:attrNameLst>
                                          <p:attrName>style.visibility</p:attrName>
                                        </p:attrNameLst>
                                      </p:cBhvr>
                                      <p:to>
                                        <p:strVal val="visible"/>
                                      </p:to>
                                    </p:set>
                                    <p:anim calcmode="lin" valueType="num">
                                      <p:cBhvr additive="base">
                                        <p:cTn id="17" dur="500" fill="hold"/>
                                        <p:tgtEl>
                                          <p:spTgt spid="581641"/>
                                        </p:tgtEl>
                                        <p:attrNameLst>
                                          <p:attrName>ppt_x</p:attrName>
                                        </p:attrNameLst>
                                      </p:cBhvr>
                                      <p:tavLst>
                                        <p:tav tm="0">
                                          <p:val>
                                            <p:strVal val="1+#ppt_w/2"/>
                                          </p:val>
                                        </p:tav>
                                        <p:tav tm="100000">
                                          <p:val>
                                            <p:strVal val="#ppt_x"/>
                                          </p:val>
                                        </p:tav>
                                      </p:tavLst>
                                    </p:anim>
                                    <p:anim calcmode="lin" valueType="num">
                                      <p:cBhvr additive="base">
                                        <p:cTn id="18" dur="500" fill="hold"/>
                                        <p:tgtEl>
                                          <p:spTgt spid="581641"/>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581640"/>
                                        </p:tgtEl>
                                        <p:attrNameLst>
                                          <p:attrName>style.visibility</p:attrName>
                                        </p:attrNameLst>
                                      </p:cBhvr>
                                      <p:to>
                                        <p:strVal val="visible"/>
                                      </p:to>
                                    </p:set>
                                    <p:anim calcmode="lin" valueType="num">
                                      <p:cBhvr additive="base">
                                        <p:cTn id="23" dur="500" fill="hold"/>
                                        <p:tgtEl>
                                          <p:spTgt spid="581640"/>
                                        </p:tgtEl>
                                        <p:attrNameLst>
                                          <p:attrName>ppt_x</p:attrName>
                                        </p:attrNameLst>
                                      </p:cBhvr>
                                      <p:tavLst>
                                        <p:tav tm="0">
                                          <p:val>
                                            <p:strVal val="0-#ppt_w/2"/>
                                          </p:val>
                                        </p:tav>
                                        <p:tav tm="100000">
                                          <p:val>
                                            <p:strVal val="#ppt_x"/>
                                          </p:val>
                                        </p:tav>
                                      </p:tavLst>
                                    </p:anim>
                                    <p:anim calcmode="lin" valueType="num">
                                      <p:cBhvr additive="base">
                                        <p:cTn id="24" dur="500" fill="hold"/>
                                        <p:tgtEl>
                                          <p:spTgt spid="581640"/>
                                        </p:tgtEl>
                                        <p:attrNameLst>
                                          <p:attrName>ppt_y</p:attrName>
                                        </p:attrNameLst>
                                      </p:cBhvr>
                                      <p:tavLst>
                                        <p:tav tm="0">
                                          <p:val>
                                            <p:strVal val="#ppt_y"/>
                                          </p:val>
                                        </p:tav>
                                        <p:tav tm="100000">
                                          <p:val>
                                            <p:strVal val="#ppt_y"/>
                                          </p:val>
                                        </p:tav>
                                      </p:tavLst>
                                    </p:anim>
                                  </p:childTnLst>
                                </p:cTn>
                              </p:par>
                            </p:childTnLst>
                          </p:cTn>
                        </p:par>
                        <p:par>
                          <p:cTn id="25" fill="hold">
                            <p:stCondLst>
                              <p:cond delay="500"/>
                            </p:stCondLst>
                            <p:childTnLst>
                              <p:par>
                                <p:cTn id="26" presetID="3" presetClass="entr" presetSubtype="10"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blinds(horizontal)">
                                      <p:cBhvr>
                                        <p:cTn id="28" dur="500"/>
                                        <p:tgtEl>
                                          <p:spTgt spid="2"/>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grpId="0" nodeType="clickEffect">
                                  <p:stCondLst>
                                    <p:cond delay="0"/>
                                  </p:stCondLst>
                                  <p:childTnLst>
                                    <p:set>
                                      <p:cBhvr>
                                        <p:cTn id="32" dur="1" fill="hold">
                                          <p:stCondLst>
                                            <p:cond delay="0"/>
                                          </p:stCondLst>
                                        </p:cTn>
                                        <p:tgtEl>
                                          <p:spTgt spid="581645"/>
                                        </p:tgtEl>
                                        <p:attrNameLst>
                                          <p:attrName>style.visibility</p:attrName>
                                        </p:attrNameLst>
                                      </p:cBhvr>
                                      <p:to>
                                        <p:strVal val="visible"/>
                                      </p:to>
                                    </p:set>
                                    <p:anim calcmode="lin" valueType="num">
                                      <p:cBhvr additive="base">
                                        <p:cTn id="33" dur="500" fill="hold"/>
                                        <p:tgtEl>
                                          <p:spTgt spid="581645"/>
                                        </p:tgtEl>
                                        <p:attrNameLst>
                                          <p:attrName>ppt_x</p:attrName>
                                        </p:attrNameLst>
                                      </p:cBhvr>
                                      <p:tavLst>
                                        <p:tav tm="0">
                                          <p:val>
                                            <p:strVal val="0-#ppt_w/2"/>
                                          </p:val>
                                        </p:tav>
                                        <p:tav tm="100000">
                                          <p:val>
                                            <p:strVal val="#ppt_x"/>
                                          </p:val>
                                        </p:tav>
                                      </p:tavLst>
                                    </p:anim>
                                    <p:anim calcmode="lin" valueType="num">
                                      <p:cBhvr additive="base">
                                        <p:cTn id="34" dur="500" fill="hold"/>
                                        <p:tgtEl>
                                          <p:spTgt spid="581645"/>
                                        </p:tgtEl>
                                        <p:attrNameLst>
                                          <p:attrName>ppt_y</p:attrName>
                                        </p:attrNameLst>
                                      </p:cBhvr>
                                      <p:tavLst>
                                        <p:tav tm="0">
                                          <p:val>
                                            <p:strVal val="#ppt_y"/>
                                          </p:val>
                                        </p:tav>
                                        <p:tav tm="100000">
                                          <p:val>
                                            <p:strVal val="#ppt_y"/>
                                          </p:val>
                                        </p:tav>
                                      </p:tavLst>
                                    </p:anim>
                                  </p:childTnLst>
                                </p:cTn>
                              </p:par>
                            </p:childTnLst>
                          </p:cTn>
                        </p:par>
                        <p:par>
                          <p:cTn id="35" fill="hold">
                            <p:stCondLst>
                              <p:cond delay="500"/>
                            </p:stCondLst>
                            <p:childTnLst>
                              <p:par>
                                <p:cTn id="36" presetID="3" presetClass="entr" presetSubtype="10" fill="hold" nodeType="after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blinds(horizontal)">
                                      <p:cBhvr>
                                        <p:cTn id="3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1634" grpId="0" animBg="1" autoUpdateAnimBg="0"/>
      <p:bldP spid="581635" grpId="0" autoUpdateAnimBg="0"/>
      <p:bldP spid="581640" grpId="0" animBg="1" autoUpdateAnimBg="0"/>
      <p:bldP spid="581641" grpId="0" animBg="1" autoUpdateAnimBg="0"/>
      <p:bldP spid="581645" grpId="0" animBg="1" autoUpdateAnimBg="0"/>
    </p:bldLst>
  </p:timing>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80610" name="Text Box 2"/>
          <p:cNvSpPr txBox="1">
            <a:spLocks noChangeArrowheads="1"/>
          </p:cNvSpPr>
          <p:nvPr/>
        </p:nvSpPr>
        <p:spPr bwMode="auto">
          <a:xfrm>
            <a:off x="2590800" y="762000"/>
            <a:ext cx="6553200" cy="1554163"/>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00"/>
                </a:solidFill>
                <a:effectLst>
                  <a:outerShdw blurRad="38100" dist="38100" dir="2700000" algn="tl">
                    <a:srgbClr val="FFFFFF"/>
                  </a:outerShdw>
                </a:effectLst>
                <a:latin typeface="楷体_GB2312" pitchFamily="49" charset="-122"/>
                <a:ea typeface="楷体_GB2312" pitchFamily="49" charset="-122"/>
              </a:rPr>
              <a:t>为了解总体基本情况，在调查对象中只选择一小部分</a:t>
            </a:r>
            <a:r>
              <a:rPr lang="zh-CN" altLang="en-US" sz="3200" b="1" i="1">
                <a:solidFill>
                  <a:srgbClr val="FF0000"/>
                </a:solidFill>
                <a:effectLst>
                  <a:outerShdw blurRad="38100" dist="38100" dir="2700000" algn="tl">
                    <a:srgbClr val="000000"/>
                  </a:outerShdw>
                </a:effectLst>
                <a:latin typeface="楷体_GB2312" pitchFamily="49" charset="-122"/>
                <a:ea typeface="楷体_GB2312" pitchFamily="49" charset="-122"/>
              </a:rPr>
              <a:t>重点单位</a:t>
            </a:r>
            <a:r>
              <a:rPr lang="zh-CN" altLang="en-US" sz="3200" b="1" i="1">
                <a:solidFill>
                  <a:srgbClr val="000000"/>
                </a:solidFill>
                <a:effectLst>
                  <a:outerShdw blurRad="38100" dist="38100" dir="2700000" algn="tl">
                    <a:srgbClr val="FFFFFF"/>
                  </a:outerShdw>
                </a:effectLst>
                <a:latin typeface="楷体_GB2312" pitchFamily="49" charset="-122"/>
                <a:ea typeface="楷体_GB2312" pitchFamily="49" charset="-122"/>
              </a:rPr>
              <a:t> </a:t>
            </a:r>
            <a:r>
              <a:rPr lang="zh-CN" altLang="en-US" sz="3200" b="1">
                <a:solidFill>
                  <a:srgbClr val="000000"/>
                </a:solidFill>
                <a:effectLst>
                  <a:outerShdw blurRad="38100" dist="38100" dir="2700000" algn="tl">
                    <a:srgbClr val="FFFFFF"/>
                  </a:outerShdw>
                </a:effectLst>
                <a:latin typeface="楷体_GB2312" pitchFamily="49" charset="-122"/>
                <a:ea typeface="楷体_GB2312" pitchFamily="49" charset="-122"/>
              </a:rPr>
              <a:t>进行调查的一种非全面调查组织方式</a:t>
            </a:r>
          </a:p>
        </p:txBody>
      </p:sp>
      <p:sp>
        <p:nvSpPr>
          <p:cNvPr id="580611" name="Oval 3"/>
          <p:cNvSpPr>
            <a:spLocks noChangeArrowheads="1"/>
          </p:cNvSpPr>
          <p:nvPr/>
        </p:nvSpPr>
        <p:spPr bwMode="auto">
          <a:xfrm>
            <a:off x="228600" y="3429000"/>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优点</a:t>
            </a:r>
          </a:p>
        </p:txBody>
      </p:sp>
      <p:sp>
        <p:nvSpPr>
          <p:cNvPr id="580612" name="Oval 4"/>
          <p:cNvSpPr>
            <a:spLocks noChangeArrowheads="1"/>
          </p:cNvSpPr>
          <p:nvPr/>
        </p:nvSpPr>
        <p:spPr bwMode="auto">
          <a:xfrm>
            <a:off x="304800" y="5105400"/>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应用</a:t>
            </a:r>
          </a:p>
        </p:txBody>
      </p:sp>
      <p:sp>
        <p:nvSpPr>
          <p:cNvPr id="580613" name="Text Box 5"/>
          <p:cNvSpPr txBox="1">
            <a:spLocks noChangeArrowheads="1"/>
          </p:cNvSpPr>
          <p:nvPr/>
        </p:nvSpPr>
        <p:spPr bwMode="auto">
          <a:xfrm>
            <a:off x="1828800" y="2895600"/>
            <a:ext cx="4419600" cy="1554163"/>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能以较少的投入和较快的速度取得总体基本情况及变动趋势的资料</a:t>
            </a:r>
          </a:p>
        </p:txBody>
      </p:sp>
      <p:sp>
        <p:nvSpPr>
          <p:cNvPr id="580614" name="Text Box 6"/>
          <p:cNvSpPr txBox="1">
            <a:spLocks noChangeArrowheads="1"/>
          </p:cNvSpPr>
          <p:nvPr/>
        </p:nvSpPr>
        <p:spPr bwMode="auto">
          <a:xfrm>
            <a:off x="1981200" y="4876800"/>
            <a:ext cx="4038600" cy="1554163"/>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只要求了解总体的基本情况，而总体中又存在重点单位的情况</a:t>
            </a:r>
          </a:p>
        </p:txBody>
      </p:sp>
      <p:sp>
        <p:nvSpPr>
          <p:cNvPr id="580615" name="Rectangle 7"/>
          <p:cNvSpPr>
            <a:spLocks noChangeArrowheads="1"/>
          </p:cNvSpPr>
          <p:nvPr/>
        </p:nvSpPr>
        <p:spPr bwMode="auto">
          <a:xfrm>
            <a:off x="304800" y="1295400"/>
            <a:ext cx="1981200" cy="609600"/>
          </a:xfrm>
          <a:prstGeom prst="rect">
            <a:avLst/>
          </a:prstGeom>
          <a:solidFill>
            <a:srgbClr val="EDF284"/>
          </a:solidFill>
          <a:ln w="9525">
            <a:miter lim="800000"/>
            <a:headEnd/>
            <a:tailEnd/>
          </a:ln>
          <a:effectLst/>
          <a:scene3d>
            <a:camera prst="legacyObliqueTopLeft"/>
            <a:lightRig rig="legacyFlat3" dir="t"/>
          </a:scene3d>
          <a:sp3d extrusionH="430200" prstMaterial="legacyMatte">
            <a:bevelT w="13500" h="13500" prst="angle"/>
            <a:bevelB w="13500" h="13500" prst="angle"/>
            <a:extrusionClr>
              <a:srgbClr val="EDF284"/>
            </a:extrusionClr>
          </a:sp3d>
        </p:spPr>
        <p:txBody>
          <a:bodyPr wrap="none" anchor="ctr">
            <a:flatTx/>
          </a:bodyPr>
          <a:lstStyle/>
          <a:p>
            <a:pPr algn="ctr">
              <a:lnSpc>
                <a:spcPct val="100000"/>
              </a:lnSpc>
              <a:spcBef>
                <a:spcPct val="0"/>
              </a:spcBef>
              <a:buClrTx/>
              <a:buSzTx/>
              <a:buFontTx/>
              <a:buNone/>
              <a:defRPr/>
            </a:pPr>
            <a:r>
              <a:rPr lang="zh-CN" altLang="en-US" sz="3600" b="1">
                <a:effectLst>
                  <a:outerShdw blurRad="38100" dist="38100" dir="2700000" algn="tl">
                    <a:srgbClr val="000000"/>
                  </a:outerShdw>
                </a:effectLst>
              </a:rPr>
              <a:t>重点调查</a:t>
            </a:r>
          </a:p>
        </p:txBody>
      </p:sp>
      <p:sp>
        <p:nvSpPr>
          <p:cNvPr id="580616" name="AutoShape 8"/>
          <p:cNvSpPr>
            <a:spLocks noChangeArrowheads="1"/>
          </p:cNvSpPr>
          <p:nvPr/>
        </p:nvSpPr>
        <p:spPr bwMode="auto">
          <a:xfrm>
            <a:off x="6324600" y="2708275"/>
            <a:ext cx="2819400" cy="3352800"/>
          </a:xfrm>
          <a:prstGeom prst="wedgeRoundRectCallout">
            <a:avLst>
              <a:gd name="adj1" fmla="val -37727"/>
              <a:gd name="adj2" fmla="val -77417"/>
              <a:gd name="adj3" fmla="val 16667"/>
            </a:avLst>
          </a:prstGeom>
          <a:solidFill>
            <a:srgbClr val="FFFFCC"/>
          </a:solidFill>
          <a:ln w="9525">
            <a:solidFill>
              <a:schemeClr val="tx1"/>
            </a:solidFill>
            <a:miter lim="800000"/>
            <a:headEnd/>
            <a:tailEnd/>
          </a:ln>
          <a:effectLst/>
        </p:spPr>
        <p:txBody>
          <a:bodyPr/>
          <a:lstStyle/>
          <a:p>
            <a:pPr algn="ctr">
              <a:lnSpc>
                <a:spcPct val="100000"/>
              </a:lnSpc>
              <a:spcBef>
                <a:spcPct val="0"/>
              </a:spcBef>
              <a:buClrTx/>
              <a:buSzTx/>
              <a:buFontTx/>
              <a:buNone/>
              <a:defRPr/>
            </a:pPr>
            <a:r>
              <a:rPr lang="zh-CN" altLang="en-US" sz="2800" b="1">
                <a:solidFill>
                  <a:srgbClr val="FF0000"/>
                </a:solidFill>
                <a:effectLst>
                  <a:outerShdw blurRad="38100" dist="38100" dir="2700000" algn="tl">
                    <a:srgbClr val="000000"/>
                  </a:outerShdw>
                </a:effectLst>
              </a:rPr>
              <a:t>这些单位数目不多，但其标志值在总体标志总量中占有相当大的比重，能反映总体的基本情况</a:t>
            </a:r>
            <a:endParaRPr lang="zh-CN" altLang="en-US" sz="2800" i="1"/>
          </a:p>
        </p:txBody>
      </p:sp>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580610"/>
                                        </p:tgtEl>
                                        <p:attrNameLst>
                                          <p:attrName>style.visibility</p:attrName>
                                        </p:attrNameLst>
                                      </p:cBhvr>
                                      <p:to>
                                        <p:strVal val="visible"/>
                                      </p:to>
                                    </p:set>
                                    <p:animEffect transition="in" filter="blinds(horizontal)">
                                      <p:cBhvr>
                                        <p:cTn id="7" dur="500"/>
                                        <p:tgtEl>
                                          <p:spTgt spid="5806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580616"/>
                                        </p:tgtEl>
                                        <p:attrNameLst>
                                          <p:attrName>style.visibility</p:attrName>
                                        </p:attrNameLst>
                                      </p:cBhvr>
                                      <p:to>
                                        <p:strVal val="visible"/>
                                      </p:to>
                                    </p:set>
                                    <p:anim calcmode="lin" valueType="num">
                                      <p:cBhvr additive="base">
                                        <p:cTn id="12" dur="500" fill="hold"/>
                                        <p:tgtEl>
                                          <p:spTgt spid="580616"/>
                                        </p:tgtEl>
                                        <p:attrNameLst>
                                          <p:attrName>ppt_x</p:attrName>
                                        </p:attrNameLst>
                                      </p:cBhvr>
                                      <p:tavLst>
                                        <p:tav tm="0">
                                          <p:val>
                                            <p:strVal val="1+#ppt_w/2"/>
                                          </p:val>
                                        </p:tav>
                                        <p:tav tm="100000">
                                          <p:val>
                                            <p:strVal val="#ppt_x"/>
                                          </p:val>
                                        </p:tav>
                                      </p:tavLst>
                                    </p:anim>
                                    <p:anim calcmode="lin" valueType="num">
                                      <p:cBhvr additive="base">
                                        <p:cTn id="13" dur="500" fill="hold"/>
                                        <p:tgtEl>
                                          <p:spTgt spid="58061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580611"/>
                                        </p:tgtEl>
                                        <p:attrNameLst>
                                          <p:attrName>style.visibility</p:attrName>
                                        </p:attrNameLst>
                                      </p:cBhvr>
                                      <p:to>
                                        <p:strVal val="visible"/>
                                      </p:to>
                                    </p:set>
                                    <p:anim calcmode="lin" valueType="num">
                                      <p:cBhvr additive="base">
                                        <p:cTn id="18" dur="500" fill="hold"/>
                                        <p:tgtEl>
                                          <p:spTgt spid="580611"/>
                                        </p:tgtEl>
                                        <p:attrNameLst>
                                          <p:attrName>ppt_x</p:attrName>
                                        </p:attrNameLst>
                                      </p:cBhvr>
                                      <p:tavLst>
                                        <p:tav tm="0">
                                          <p:val>
                                            <p:strVal val="0-#ppt_w/2"/>
                                          </p:val>
                                        </p:tav>
                                        <p:tav tm="100000">
                                          <p:val>
                                            <p:strVal val="#ppt_x"/>
                                          </p:val>
                                        </p:tav>
                                      </p:tavLst>
                                    </p:anim>
                                    <p:anim calcmode="lin" valueType="num">
                                      <p:cBhvr additive="base">
                                        <p:cTn id="19" dur="500" fill="hold"/>
                                        <p:tgtEl>
                                          <p:spTgt spid="580611"/>
                                        </p:tgtEl>
                                        <p:attrNameLst>
                                          <p:attrName>ppt_y</p:attrName>
                                        </p:attrNameLst>
                                      </p:cBhvr>
                                      <p:tavLst>
                                        <p:tav tm="0">
                                          <p:val>
                                            <p:strVal val="#ppt_y"/>
                                          </p:val>
                                        </p:tav>
                                        <p:tav tm="100000">
                                          <p:val>
                                            <p:strVal val="#ppt_y"/>
                                          </p:val>
                                        </p:tav>
                                      </p:tavLst>
                                    </p:anim>
                                  </p:childTnLst>
                                </p:cTn>
                              </p:par>
                            </p:childTnLst>
                          </p:cTn>
                        </p:par>
                        <p:par>
                          <p:cTn id="20" fill="hold">
                            <p:stCondLst>
                              <p:cond delay="500"/>
                            </p:stCondLst>
                            <p:childTnLst>
                              <p:par>
                                <p:cTn id="21" presetID="3" presetClass="entr" presetSubtype="10" fill="hold" grpId="0" nodeType="afterEffect">
                                  <p:stCondLst>
                                    <p:cond delay="0"/>
                                  </p:stCondLst>
                                  <p:childTnLst>
                                    <p:set>
                                      <p:cBhvr>
                                        <p:cTn id="22" dur="1" fill="hold">
                                          <p:stCondLst>
                                            <p:cond delay="0"/>
                                          </p:stCondLst>
                                        </p:cTn>
                                        <p:tgtEl>
                                          <p:spTgt spid="580613"/>
                                        </p:tgtEl>
                                        <p:attrNameLst>
                                          <p:attrName>style.visibility</p:attrName>
                                        </p:attrNameLst>
                                      </p:cBhvr>
                                      <p:to>
                                        <p:strVal val="visible"/>
                                      </p:to>
                                    </p:set>
                                    <p:animEffect transition="in" filter="blinds(horizontal)">
                                      <p:cBhvr>
                                        <p:cTn id="23" dur="500"/>
                                        <p:tgtEl>
                                          <p:spTgt spid="580613"/>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grpId="0" nodeType="clickEffect">
                                  <p:stCondLst>
                                    <p:cond delay="0"/>
                                  </p:stCondLst>
                                  <p:childTnLst>
                                    <p:set>
                                      <p:cBhvr>
                                        <p:cTn id="27" dur="1" fill="hold">
                                          <p:stCondLst>
                                            <p:cond delay="0"/>
                                          </p:stCondLst>
                                        </p:cTn>
                                        <p:tgtEl>
                                          <p:spTgt spid="580612"/>
                                        </p:tgtEl>
                                        <p:attrNameLst>
                                          <p:attrName>style.visibility</p:attrName>
                                        </p:attrNameLst>
                                      </p:cBhvr>
                                      <p:to>
                                        <p:strVal val="visible"/>
                                      </p:to>
                                    </p:set>
                                    <p:anim calcmode="lin" valueType="num">
                                      <p:cBhvr additive="base">
                                        <p:cTn id="28" dur="500" fill="hold"/>
                                        <p:tgtEl>
                                          <p:spTgt spid="580612"/>
                                        </p:tgtEl>
                                        <p:attrNameLst>
                                          <p:attrName>ppt_x</p:attrName>
                                        </p:attrNameLst>
                                      </p:cBhvr>
                                      <p:tavLst>
                                        <p:tav tm="0">
                                          <p:val>
                                            <p:strVal val="0-#ppt_w/2"/>
                                          </p:val>
                                        </p:tav>
                                        <p:tav tm="100000">
                                          <p:val>
                                            <p:strVal val="#ppt_x"/>
                                          </p:val>
                                        </p:tav>
                                      </p:tavLst>
                                    </p:anim>
                                    <p:anim calcmode="lin" valueType="num">
                                      <p:cBhvr additive="base">
                                        <p:cTn id="29" dur="500" fill="hold"/>
                                        <p:tgtEl>
                                          <p:spTgt spid="580612"/>
                                        </p:tgtEl>
                                        <p:attrNameLst>
                                          <p:attrName>ppt_y</p:attrName>
                                        </p:attrNameLst>
                                      </p:cBhvr>
                                      <p:tavLst>
                                        <p:tav tm="0">
                                          <p:val>
                                            <p:strVal val="#ppt_y"/>
                                          </p:val>
                                        </p:tav>
                                        <p:tav tm="100000">
                                          <p:val>
                                            <p:strVal val="#ppt_y"/>
                                          </p:val>
                                        </p:tav>
                                      </p:tavLst>
                                    </p:anim>
                                  </p:childTnLst>
                                </p:cTn>
                              </p:par>
                            </p:childTnLst>
                          </p:cTn>
                        </p:par>
                        <p:par>
                          <p:cTn id="30" fill="hold">
                            <p:stCondLst>
                              <p:cond delay="500"/>
                            </p:stCondLst>
                            <p:childTnLst>
                              <p:par>
                                <p:cTn id="31" presetID="3" presetClass="entr" presetSubtype="10" fill="hold" grpId="0" nodeType="afterEffect">
                                  <p:stCondLst>
                                    <p:cond delay="0"/>
                                  </p:stCondLst>
                                  <p:childTnLst>
                                    <p:set>
                                      <p:cBhvr>
                                        <p:cTn id="32" dur="1" fill="hold">
                                          <p:stCondLst>
                                            <p:cond delay="0"/>
                                          </p:stCondLst>
                                        </p:cTn>
                                        <p:tgtEl>
                                          <p:spTgt spid="580614"/>
                                        </p:tgtEl>
                                        <p:attrNameLst>
                                          <p:attrName>style.visibility</p:attrName>
                                        </p:attrNameLst>
                                      </p:cBhvr>
                                      <p:to>
                                        <p:strVal val="visible"/>
                                      </p:to>
                                    </p:set>
                                    <p:animEffect transition="in" filter="blinds(horizontal)">
                                      <p:cBhvr>
                                        <p:cTn id="33" dur="500"/>
                                        <p:tgtEl>
                                          <p:spTgt spid="5806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0610" grpId="0" autoUpdateAnimBg="0"/>
      <p:bldP spid="580611" grpId="0" animBg="1" autoUpdateAnimBg="0"/>
      <p:bldP spid="580612" grpId="0" animBg="1" autoUpdateAnimBg="0"/>
      <p:bldP spid="580613" grpId="0" autoUpdateAnimBg="0"/>
      <p:bldP spid="580614" grpId="0" autoUpdateAnimBg="0"/>
      <p:bldP spid="580616" grpId="0" animBg="1" autoUpdateAnimBg="0"/>
    </p:bldLst>
  </p:timing>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79586" name="Rectangle 2"/>
          <p:cNvSpPr>
            <a:spLocks noChangeArrowheads="1"/>
          </p:cNvSpPr>
          <p:nvPr/>
        </p:nvSpPr>
        <p:spPr bwMode="auto">
          <a:xfrm>
            <a:off x="1981200" y="1371600"/>
            <a:ext cx="6705600" cy="1905000"/>
          </a:xfrm>
          <a:prstGeom prst="rect">
            <a:avLst/>
          </a:prstGeom>
          <a:noFill/>
          <a:ln w="9525">
            <a:noFill/>
            <a:miter lim="800000"/>
            <a:headEnd/>
            <a:tailEnd/>
          </a:ln>
        </p:spPr>
        <p:txBody>
          <a:bodyPr/>
          <a:lstStyle/>
          <a:p>
            <a:pPr marL="342900" indent="-342900" algn="l">
              <a:lnSpc>
                <a:spcPct val="90000"/>
              </a:lnSpc>
              <a:buClrTx/>
              <a:buSzTx/>
              <a:buFontTx/>
              <a:buNone/>
              <a:defRPr/>
            </a:pPr>
            <a:r>
              <a:rPr lang="en-US" altLang="zh-CN" sz="3200" b="1">
                <a:solidFill>
                  <a:srgbClr val="0000FF"/>
                </a:solidFill>
                <a:effectLst>
                  <a:outerShdw blurRad="38100" dist="38100" dir="2700000" algn="tl">
                    <a:srgbClr val="000000"/>
                  </a:outerShdw>
                </a:effectLst>
                <a:latin typeface="楷体_GB2312" pitchFamily="49" charset="-122"/>
                <a:ea typeface="楷体_GB2312" pitchFamily="49" charset="-122"/>
              </a:rPr>
              <a:t>   </a:t>
            </a:r>
            <a:r>
              <a:rPr lang="zh-CN" altLang="en-US" sz="3200" b="1">
                <a:solidFill>
                  <a:srgbClr val="000000"/>
                </a:solidFill>
                <a:effectLst>
                  <a:outerShdw blurRad="38100" dist="38100" dir="2700000" algn="tl">
                    <a:srgbClr val="FFFFFF"/>
                  </a:outerShdw>
                </a:effectLst>
                <a:latin typeface="楷体_GB2312" pitchFamily="49" charset="-122"/>
                <a:ea typeface="楷体_GB2312" pitchFamily="49" charset="-122"/>
              </a:rPr>
              <a:t>按照</a:t>
            </a:r>
            <a:r>
              <a:rPr lang="zh-CN" altLang="en-US" sz="3200" b="1" i="1">
                <a:solidFill>
                  <a:srgbClr val="FF0000"/>
                </a:solidFill>
                <a:effectLst>
                  <a:outerShdw blurRad="38100" dist="38100" dir="2700000" algn="tl">
                    <a:srgbClr val="000000"/>
                  </a:outerShdw>
                </a:effectLst>
                <a:latin typeface="楷体_GB2312" pitchFamily="49" charset="-122"/>
                <a:ea typeface="楷体_GB2312" pitchFamily="49" charset="-122"/>
              </a:rPr>
              <a:t>随机原则</a:t>
            </a:r>
            <a:r>
              <a:rPr lang="zh-CN" altLang="en-US" sz="3200" b="1">
                <a:solidFill>
                  <a:srgbClr val="000000"/>
                </a:solidFill>
                <a:effectLst>
                  <a:outerShdw blurRad="38100" dist="38100" dir="2700000" algn="tl">
                    <a:srgbClr val="FFFFFF"/>
                  </a:outerShdw>
                </a:effectLst>
                <a:latin typeface="楷体_GB2312" pitchFamily="49" charset="-122"/>
                <a:ea typeface="楷体_GB2312" pitchFamily="49" charset="-122"/>
              </a:rPr>
              <a:t>从调查对象中抽取一部分单位作为样本进行调查，再用样本资料推断总体的数量特征的一种非全面调查组织方式</a:t>
            </a:r>
          </a:p>
        </p:txBody>
      </p:sp>
      <p:sp>
        <p:nvSpPr>
          <p:cNvPr id="579587" name="Rectangle 3"/>
          <p:cNvSpPr>
            <a:spLocks noChangeArrowheads="1"/>
          </p:cNvSpPr>
          <p:nvPr/>
        </p:nvSpPr>
        <p:spPr bwMode="auto">
          <a:xfrm>
            <a:off x="395288" y="1125538"/>
            <a:ext cx="2057400" cy="609600"/>
          </a:xfrm>
          <a:prstGeom prst="rect">
            <a:avLst/>
          </a:prstGeom>
          <a:solidFill>
            <a:srgbClr val="EDF284"/>
          </a:solidFill>
          <a:ln w="9525">
            <a:miter lim="800000"/>
            <a:headEnd/>
            <a:tailEnd/>
          </a:ln>
          <a:effectLst/>
          <a:scene3d>
            <a:camera prst="legacyObliqueTopLeft"/>
            <a:lightRig rig="legacyFlat3" dir="t"/>
          </a:scene3d>
          <a:sp3d extrusionH="430200" prstMaterial="legacyMatte">
            <a:bevelT w="13500" h="13500" prst="angle"/>
            <a:bevelB w="13500" h="13500" prst="angle"/>
            <a:extrusionClr>
              <a:srgbClr val="EDF284"/>
            </a:extrusionClr>
          </a:sp3d>
        </p:spPr>
        <p:txBody>
          <a:bodyPr>
            <a:flatTx/>
          </a:bodyPr>
          <a:lstStyle/>
          <a:p>
            <a:pPr marL="342900" indent="-342900" algn="ctr">
              <a:lnSpc>
                <a:spcPct val="90000"/>
              </a:lnSpc>
              <a:spcBef>
                <a:spcPct val="0"/>
              </a:spcBef>
              <a:buClrTx/>
              <a:buSzTx/>
              <a:buFontTx/>
              <a:buNone/>
              <a:defRPr/>
            </a:pPr>
            <a:r>
              <a:rPr lang="zh-CN" altLang="en-US" sz="3600" b="1">
                <a:effectLst>
                  <a:outerShdw blurRad="38100" dist="38100" dir="2700000" algn="tl">
                    <a:srgbClr val="000000"/>
                  </a:outerShdw>
                </a:effectLst>
              </a:rPr>
              <a:t>抽样调查</a:t>
            </a:r>
          </a:p>
          <a:p>
            <a:pPr marL="342900" indent="-342900" algn="ctr">
              <a:lnSpc>
                <a:spcPct val="90000"/>
              </a:lnSpc>
              <a:spcBef>
                <a:spcPct val="0"/>
              </a:spcBef>
              <a:buClrTx/>
              <a:buSzTx/>
              <a:buFontTx/>
              <a:buNone/>
              <a:defRPr/>
            </a:pPr>
            <a:r>
              <a:rPr lang="en-US" altLang="zh-CN" sz="3600" b="1">
                <a:effectLst>
                  <a:outerShdw blurRad="38100" dist="38100" dir="2700000" algn="tl">
                    <a:srgbClr val="000000"/>
                  </a:outerShdw>
                </a:effectLst>
              </a:rPr>
              <a:t>Sampling</a:t>
            </a:r>
          </a:p>
        </p:txBody>
      </p:sp>
      <p:sp>
        <p:nvSpPr>
          <p:cNvPr id="579588" name="AutoShape 4"/>
          <p:cNvSpPr>
            <a:spLocks noChangeArrowheads="1"/>
          </p:cNvSpPr>
          <p:nvPr/>
        </p:nvSpPr>
        <p:spPr bwMode="auto">
          <a:xfrm>
            <a:off x="6096000" y="3581400"/>
            <a:ext cx="3048000" cy="2895600"/>
          </a:xfrm>
          <a:prstGeom prst="wedgeRoundRectCallout">
            <a:avLst>
              <a:gd name="adj1" fmla="val -105676"/>
              <a:gd name="adj2" fmla="val -111074"/>
              <a:gd name="adj3" fmla="val 16667"/>
            </a:avLst>
          </a:prstGeom>
          <a:solidFill>
            <a:srgbClr val="FFFFCC"/>
          </a:solidFill>
          <a:ln w="9525">
            <a:solidFill>
              <a:schemeClr val="tx1"/>
            </a:solidFill>
            <a:miter lim="800000"/>
            <a:headEnd/>
            <a:tailEnd/>
          </a:ln>
          <a:effectLst/>
        </p:spPr>
        <p:txBody>
          <a:bodyPr/>
          <a:lstStyle/>
          <a:p>
            <a:pPr algn="ctr">
              <a:lnSpc>
                <a:spcPct val="100000"/>
              </a:lnSpc>
              <a:spcBef>
                <a:spcPct val="0"/>
              </a:spcBef>
              <a:buClrTx/>
              <a:buSzTx/>
              <a:buFontTx/>
              <a:buNone/>
              <a:defRPr/>
            </a:pPr>
            <a:r>
              <a:rPr lang="zh-CN" altLang="en-US" sz="2800" b="1">
                <a:solidFill>
                  <a:srgbClr val="FF0000"/>
                </a:solidFill>
                <a:effectLst>
                  <a:outerShdw blurRad="38100" dist="38100" dir="2700000" algn="tl">
                    <a:srgbClr val="000000"/>
                  </a:outerShdw>
                </a:effectLst>
              </a:rPr>
              <a:t>指样本单位的抽取不受主观因素及其他系统性因素的影响，每个总体单位都有被抽中的可能</a:t>
            </a:r>
          </a:p>
        </p:txBody>
      </p:sp>
      <p:sp>
        <p:nvSpPr>
          <p:cNvPr id="579589" name="Oval 5"/>
          <p:cNvSpPr>
            <a:spLocks noChangeArrowheads="1"/>
          </p:cNvSpPr>
          <p:nvPr/>
        </p:nvSpPr>
        <p:spPr bwMode="auto">
          <a:xfrm>
            <a:off x="228600" y="3962400"/>
            <a:ext cx="533400" cy="1295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特</a:t>
            </a:r>
          </a:p>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点</a:t>
            </a:r>
          </a:p>
        </p:txBody>
      </p:sp>
      <p:grpSp>
        <p:nvGrpSpPr>
          <p:cNvPr id="2" name="Group 7"/>
          <p:cNvGrpSpPr>
            <a:grpSpLocks/>
          </p:cNvGrpSpPr>
          <p:nvPr/>
        </p:nvGrpSpPr>
        <p:grpSpPr bwMode="auto">
          <a:xfrm>
            <a:off x="838200" y="3886200"/>
            <a:ext cx="5257800" cy="1544638"/>
            <a:chOff x="528" y="1955"/>
            <a:chExt cx="3216" cy="1007"/>
          </a:xfrm>
        </p:grpSpPr>
        <p:sp>
          <p:nvSpPr>
            <p:cNvPr id="579592" name="Text Box 8"/>
            <p:cNvSpPr txBox="1">
              <a:spLocks noChangeArrowheads="1"/>
            </p:cNvSpPr>
            <p:nvPr/>
          </p:nvSpPr>
          <p:spPr bwMode="auto">
            <a:xfrm>
              <a:off x="624" y="1955"/>
              <a:ext cx="3120" cy="1007"/>
            </a:xfrm>
            <a:prstGeom prst="rect">
              <a:avLst/>
            </a:prstGeom>
            <a:noFill/>
            <a:ln w="9525">
              <a:noFill/>
              <a:miter lim="800000"/>
              <a:headEnd/>
              <a:tailEnd/>
            </a:ln>
            <a:effectLst/>
          </p:spPr>
          <p:txBody>
            <a:bodyPr>
              <a:spAutoFit/>
            </a:bodyPr>
            <a:lstStyle/>
            <a:p>
              <a:pPr algn="l">
                <a:lnSpc>
                  <a:spcPct val="100000"/>
                </a:lnSpc>
                <a:buClrTx/>
                <a:buSzTx/>
                <a:buFontTx/>
                <a:buNone/>
                <a:defRPr/>
              </a:pPr>
              <a:r>
                <a:rPr lang="zh-CN" altLang="en-US" sz="2800" b="1">
                  <a:solidFill>
                    <a:srgbClr val="0000FF"/>
                  </a:solidFill>
                  <a:effectLst>
                    <a:outerShdw blurRad="38100" dist="38100" dir="2700000" algn="tl">
                      <a:srgbClr val="000000"/>
                    </a:outerShdw>
                  </a:effectLst>
                  <a:ea typeface="楷体_GB2312" pitchFamily="49" charset="-122"/>
                </a:rPr>
                <a:t>按随机原则抽取样本单位</a:t>
              </a:r>
            </a:p>
            <a:p>
              <a:pPr algn="l">
                <a:lnSpc>
                  <a:spcPct val="100000"/>
                </a:lnSpc>
                <a:buClrTx/>
                <a:buSzTx/>
                <a:buFontTx/>
                <a:buNone/>
                <a:defRPr/>
              </a:pPr>
              <a:r>
                <a:rPr lang="zh-CN" altLang="en-US" sz="2800" b="1">
                  <a:solidFill>
                    <a:srgbClr val="0000FF"/>
                  </a:solidFill>
                  <a:effectLst>
                    <a:outerShdw blurRad="38100" dist="38100" dir="2700000" algn="tl">
                      <a:srgbClr val="000000"/>
                    </a:outerShdw>
                  </a:effectLst>
                  <a:ea typeface="楷体_GB2312" pitchFamily="49" charset="-122"/>
                </a:rPr>
                <a:t>用部分信息推断总体数量特征</a:t>
              </a:r>
            </a:p>
            <a:p>
              <a:pPr algn="l">
                <a:lnSpc>
                  <a:spcPct val="100000"/>
                </a:lnSpc>
                <a:buClrTx/>
                <a:buSzTx/>
                <a:buFontTx/>
                <a:buNone/>
                <a:defRPr/>
              </a:pPr>
              <a:r>
                <a:rPr lang="zh-CN" altLang="en-US" sz="2800" b="1">
                  <a:solidFill>
                    <a:srgbClr val="0000FF"/>
                  </a:solidFill>
                  <a:effectLst>
                    <a:outerShdw blurRad="38100" dist="38100" dir="2700000" algn="tl">
                      <a:srgbClr val="000000"/>
                    </a:outerShdw>
                  </a:effectLst>
                  <a:ea typeface="楷体_GB2312" pitchFamily="49" charset="-122"/>
                </a:rPr>
                <a:t>抽样误差可以事先计算并控制</a:t>
              </a:r>
            </a:p>
          </p:txBody>
        </p:sp>
        <p:sp>
          <p:nvSpPr>
            <p:cNvPr id="40968" name="AutoShape 9"/>
            <p:cNvSpPr>
              <a:spLocks/>
            </p:cNvSpPr>
            <p:nvPr/>
          </p:nvSpPr>
          <p:spPr bwMode="auto">
            <a:xfrm>
              <a:off x="528" y="2064"/>
              <a:ext cx="96" cy="816"/>
            </a:xfrm>
            <a:prstGeom prst="leftBrace">
              <a:avLst>
                <a:gd name="adj1" fmla="val 70833"/>
                <a:gd name="adj2" fmla="val 50000"/>
              </a:avLst>
            </a:prstGeom>
            <a:noFill/>
            <a:ln w="28575">
              <a:solidFill>
                <a:srgbClr val="FF0000"/>
              </a:solidFill>
              <a:round/>
              <a:headEnd/>
              <a:tailEnd/>
            </a:ln>
          </p:spPr>
          <p:txBody>
            <a:bodyPr wrap="none" anchor="ctr"/>
            <a:lstStyle/>
            <a:p>
              <a:pPr algn="ctr">
                <a:lnSpc>
                  <a:spcPct val="100000"/>
                </a:lnSpc>
                <a:spcBef>
                  <a:spcPct val="0"/>
                </a:spcBef>
                <a:buClrTx/>
                <a:buSzTx/>
                <a:buFontTx/>
                <a:buNone/>
              </a:pPr>
              <a:endParaRPr lang="zh-CN" altLang="zh-CN" sz="4400" i="1">
                <a:solidFill>
                  <a:srgbClr val="FF0000"/>
                </a:solidFill>
                <a:ea typeface="楷体_GB2312" pitchFamily="49" charset="-122"/>
              </a:endParaRPr>
            </a:p>
          </p:txBody>
        </p:sp>
      </p:grpSp>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79587"/>
                                        </p:tgtEl>
                                        <p:attrNameLst>
                                          <p:attrName>style.visibility</p:attrName>
                                        </p:attrNameLst>
                                      </p:cBhvr>
                                      <p:to>
                                        <p:strVal val="visible"/>
                                      </p:to>
                                    </p:set>
                                    <p:anim calcmode="lin" valueType="num">
                                      <p:cBhvr additive="base">
                                        <p:cTn id="7" dur="500" fill="hold"/>
                                        <p:tgtEl>
                                          <p:spTgt spid="579587"/>
                                        </p:tgtEl>
                                        <p:attrNameLst>
                                          <p:attrName>ppt_x</p:attrName>
                                        </p:attrNameLst>
                                      </p:cBhvr>
                                      <p:tavLst>
                                        <p:tav tm="0">
                                          <p:val>
                                            <p:strVal val="0-#ppt_w/2"/>
                                          </p:val>
                                        </p:tav>
                                        <p:tav tm="100000">
                                          <p:val>
                                            <p:strVal val="#ppt_x"/>
                                          </p:val>
                                        </p:tav>
                                      </p:tavLst>
                                    </p:anim>
                                    <p:anim calcmode="lin" valueType="num">
                                      <p:cBhvr additive="base">
                                        <p:cTn id="8" dur="500" fill="hold"/>
                                        <p:tgtEl>
                                          <p:spTgt spid="57958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3" presetClass="entr" presetSubtype="10" fill="hold" grpId="0" nodeType="afterEffect">
                                  <p:stCondLst>
                                    <p:cond delay="0"/>
                                  </p:stCondLst>
                                  <p:childTnLst>
                                    <p:set>
                                      <p:cBhvr>
                                        <p:cTn id="11" dur="1" fill="hold">
                                          <p:stCondLst>
                                            <p:cond delay="0"/>
                                          </p:stCondLst>
                                        </p:cTn>
                                        <p:tgtEl>
                                          <p:spTgt spid="579586"/>
                                        </p:tgtEl>
                                        <p:attrNameLst>
                                          <p:attrName>style.visibility</p:attrName>
                                        </p:attrNameLst>
                                      </p:cBhvr>
                                      <p:to>
                                        <p:strVal val="visible"/>
                                      </p:to>
                                    </p:set>
                                    <p:animEffect transition="in" filter="blinds(horizontal)">
                                      <p:cBhvr>
                                        <p:cTn id="12" dur="500"/>
                                        <p:tgtEl>
                                          <p:spTgt spid="57958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579588"/>
                                        </p:tgtEl>
                                        <p:attrNameLst>
                                          <p:attrName>style.visibility</p:attrName>
                                        </p:attrNameLst>
                                      </p:cBhvr>
                                      <p:to>
                                        <p:strVal val="visible"/>
                                      </p:to>
                                    </p:set>
                                    <p:anim calcmode="lin" valueType="num">
                                      <p:cBhvr additive="base">
                                        <p:cTn id="17" dur="500" fill="hold"/>
                                        <p:tgtEl>
                                          <p:spTgt spid="579588"/>
                                        </p:tgtEl>
                                        <p:attrNameLst>
                                          <p:attrName>ppt_x</p:attrName>
                                        </p:attrNameLst>
                                      </p:cBhvr>
                                      <p:tavLst>
                                        <p:tav tm="0">
                                          <p:val>
                                            <p:strVal val="1+#ppt_w/2"/>
                                          </p:val>
                                        </p:tav>
                                        <p:tav tm="100000">
                                          <p:val>
                                            <p:strVal val="#ppt_x"/>
                                          </p:val>
                                        </p:tav>
                                      </p:tavLst>
                                    </p:anim>
                                    <p:anim calcmode="lin" valueType="num">
                                      <p:cBhvr additive="base">
                                        <p:cTn id="18" dur="500" fill="hold"/>
                                        <p:tgtEl>
                                          <p:spTgt spid="579588"/>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579589"/>
                                        </p:tgtEl>
                                        <p:attrNameLst>
                                          <p:attrName>style.visibility</p:attrName>
                                        </p:attrNameLst>
                                      </p:cBhvr>
                                      <p:to>
                                        <p:strVal val="visible"/>
                                      </p:to>
                                    </p:set>
                                    <p:anim calcmode="lin" valueType="num">
                                      <p:cBhvr additive="base">
                                        <p:cTn id="23" dur="500" fill="hold"/>
                                        <p:tgtEl>
                                          <p:spTgt spid="579589"/>
                                        </p:tgtEl>
                                        <p:attrNameLst>
                                          <p:attrName>ppt_x</p:attrName>
                                        </p:attrNameLst>
                                      </p:cBhvr>
                                      <p:tavLst>
                                        <p:tav tm="0">
                                          <p:val>
                                            <p:strVal val="0-#ppt_w/2"/>
                                          </p:val>
                                        </p:tav>
                                        <p:tav tm="100000">
                                          <p:val>
                                            <p:strVal val="#ppt_x"/>
                                          </p:val>
                                        </p:tav>
                                      </p:tavLst>
                                    </p:anim>
                                    <p:anim calcmode="lin" valueType="num">
                                      <p:cBhvr additive="base">
                                        <p:cTn id="24" dur="500" fill="hold"/>
                                        <p:tgtEl>
                                          <p:spTgt spid="579589"/>
                                        </p:tgtEl>
                                        <p:attrNameLst>
                                          <p:attrName>ppt_y</p:attrName>
                                        </p:attrNameLst>
                                      </p:cBhvr>
                                      <p:tavLst>
                                        <p:tav tm="0">
                                          <p:val>
                                            <p:strVal val="#ppt_y"/>
                                          </p:val>
                                        </p:tav>
                                        <p:tav tm="100000">
                                          <p:val>
                                            <p:strVal val="#ppt_y"/>
                                          </p:val>
                                        </p:tav>
                                      </p:tavLst>
                                    </p:anim>
                                  </p:childTnLst>
                                </p:cTn>
                              </p:par>
                            </p:childTnLst>
                          </p:cTn>
                        </p:par>
                        <p:par>
                          <p:cTn id="25" fill="hold">
                            <p:stCondLst>
                              <p:cond delay="500"/>
                            </p:stCondLst>
                            <p:childTnLst>
                              <p:par>
                                <p:cTn id="26" presetID="3" presetClass="entr" presetSubtype="10"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blinds(horizontal)">
                                      <p:cBhvr>
                                        <p:cTn id="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9586" grpId="0" autoUpdateAnimBg="0"/>
      <p:bldP spid="579587" grpId="0" animBg="1" autoUpdateAnimBg="0"/>
      <p:bldP spid="579588" grpId="0" animBg="1" autoUpdateAnimBg="0"/>
      <p:bldP spid="579589" grpId="0" animBg="1" autoUpdateAnimBg="0"/>
    </p:bldLst>
  </p:timing>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77539" name="Oval 3"/>
          <p:cNvSpPr>
            <a:spLocks noChangeArrowheads="1"/>
          </p:cNvSpPr>
          <p:nvPr/>
        </p:nvSpPr>
        <p:spPr bwMode="auto">
          <a:xfrm>
            <a:off x="611188" y="908050"/>
            <a:ext cx="533400" cy="1295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优</a:t>
            </a:r>
          </a:p>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点</a:t>
            </a:r>
          </a:p>
        </p:txBody>
      </p:sp>
      <p:grpSp>
        <p:nvGrpSpPr>
          <p:cNvPr id="2" name="Group 4"/>
          <p:cNvGrpSpPr>
            <a:grpSpLocks/>
          </p:cNvGrpSpPr>
          <p:nvPr/>
        </p:nvGrpSpPr>
        <p:grpSpPr bwMode="auto">
          <a:xfrm>
            <a:off x="1331913" y="549275"/>
            <a:ext cx="7308850" cy="2484438"/>
            <a:chOff x="480" y="3024"/>
            <a:chExt cx="3264" cy="1636"/>
          </a:xfrm>
        </p:grpSpPr>
        <p:sp>
          <p:nvSpPr>
            <p:cNvPr id="577541" name="Text Box 5"/>
            <p:cNvSpPr txBox="1">
              <a:spLocks noChangeArrowheads="1"/>
            </p:cNvSpPr>
            <p:nvPr/>
          </p:nvSpPr>
          <p:spPr bwMode="auto">
            <a:xfrm>
              <a:off x="624" y="3024"/>
              <a:ext cx="3120" cy="1636"/>
            </a:xfrm>
            <a:prstGeom prst="rect">
              <a:avLst/>
            </a:prstGeom>
            <a:noFill/>
            <a:ln w="9525">
              <a:noFill/>
              <a:miter lim="800000"/>
              <a:headEnd/>
              <a:tailEnd/>
            </a:ln>
            <a:effectLst/>
          </p:spPr>
          <p:txBody>
            <a:bodyPr>
              <a:spAutoFit/>
            </a:bodyPr>
            <a:lstStyle/>
            <a:p>
              <a:pPr algn="l">
                <a:lnSpc>
                  <a:spcPct val="100000"/>
                </a:lnSpc>
                <a:buClrTx/>
                <a:buSzTx/>
                <a:buFontTx/>
                <a:buNone/>
                <a:defRPr/>
              </a:pPr>
              <a:r>
                <a:rPr lang="zh-CN" altLang="en-US" sz="2800" b="1">
                  <a:solidFill>
                    <a:srgbClr val="0000FF"/>
                  </a:solidFill>
                  <a:effectLst>
                    <a:outerShdw blurRad="38100" dist="38100" dir="2700000" algn="tl">
                      <a:srgbClr val="000000"/>
                    </a:outerShdw>
                  </a:effectLst>
                  <a:ea typeface="楷体_GB2312" pitchFamily="49" charset="-122"/>
                </a:rPr>
                <a:t>经济性：节省人力、物力、财力和时间</a:t>
              </a:r>
            </a:p>
            <a:p>
              <a:pPr algn="l">
                <a:lnSpc>
                  <a:spcPct val="100000"/>
                </a:lnSpc>
                <a:buClrTx/>
                <a:buSzTx/>
                <a:buFontTx/>
                <a:buNone/>
                <a:defRPr/>
              </a:pPr>
              <a:r>
                <a:rPr lang="zh-CN" altLang="en-US" sz="2800" b="1">
                  <a:solidFill>
                    <a:srgbClr val="0000FF"/>
                  </a:solidFill>
                  <a:effectLst>
                    <a:outerShdw blurRad="38100" dist="38100" dir="2700000" algn="tl">
                      <a:srgbClr val="000000"/>
                    </a:outerShdw>
                  </a:effectLst>
                  <a:ea typeface="楷体_GB2312" pitchFamily="49" charset="-122"/>
                </a:rPr>
                <a:t>时效性：可以用较短的时间搜集到所需资料</a:t>
              </a:r>
            </a:p>
            <a:p>
              <a:pPr algn="l">
                <a:lnSpc>
                  <a:spcPct val="100000"/>
                </a:lnSpc>
                <a:buClrTx/>
                <a:buSzTx/>
                <a:buFontTx/>
                <a:buNone/>
                <a:defRPr/>
              </a:pPr>
              <a:r>
                <a:rPr lang="zh-CN" altLang="en-US" sz="2800" b="1">
                  <a:solidFill>
                    <a:srgbClr val="0000FF"/>
                  </a:solidFill>
                  <a:effectLst>
                    <a:outerShdw blurRad="38100" dist="38100" dir="2700000" algn="tl">
                      <a:srgbClr val="000000"/>
                    </a:outerShdw>
                  </a:effectLst>
                  <a:ea typeface="楷体_GB2312" pitchFamily="49" charset="-122"/>
                </a:rPr>
                <a:t>适应性：适用于各领域，各种问题的调查</a:t>
              </a:r>
            </a:p>
            <a:p>
              <a:pPr algn="l">
                <a:lnSpc>
                  <a:spcPct val="100000"/>
                </a:lnSpc>
                <a:buClrTx/>
                <a:buSzTx/>
                <a:buFontTx/>
                <a:buNone/>
                <a:defRPr/>
              </a:pPr>
              <a:r>
                <a:rPr lang="zh-CN" altLang="en-US" sz="2800" b="1">
                  <a:solidFill>
                    <a:srgbClr val="0000FF"/>
                  </a:solidFill>
                  <a:effectLst>
                    <a:outerShdw blurRad="38100" dist="38100" dir="2700000" algn="tl">
                      <a:srgbClr val="000000"/>
                    </a:outerShdw>
                  </a:effectLst>
                  <a:ea typeface="楷体_GB2312" pitchFamily="49" charset="-122"/>
                </a:rPr>
                <a:t>准确性：受人为干扰的可能性较小，调查资料的准确性较高</a:t>
              </a:r>
            </a:p>
          </p:txBody>
        </p:sp>
        <p:sp>
          <p:nvSpPr>
            <p:cNvPr id="41997" name="AutoShape 6"/>
            <p:cNvSpPr>
              <a:spLocks/>
            </p:cNvSpPr>
            <p:nvPr/>
          </p:nvSpPr>
          <p:spPr bwMode="auto">
            <a:xfrm>
              <a:off x="480" y="3120"/>
              <a:ext cx="144" cy="1056"/>
            </a:xfrm>
            <a:prstGeom prst="leftBrace">
              <a:avLst>
                <a:gd name="adj1" fmla="val 61111"/>
                <a:gd name="adj2" fmla="val 50000"/>
              </a:avLst>
            </a:prstGeom>
            <a:noFill/>
            <a:ln w="28575">
              <a:solidFill>
                <a:srgbClr val="FF0000"/>
              </a:solidFill>
              <a:round/>
              <a:headEnd/>
              <a:tailEnd/>
            </a:ln>
          </p:spPr>
          <p:txBody>
            <a:bodyPr wrap="none" anchor="ctr"/>
            <a:lstStyle/>
            <a:p>
              <a:pPr algn="ctr">
                <a:lnSpc>
                  <a:spcPct val="100000"/>
                </a:lnSpc>
                <a:spcBef>
                  <a:spcPct val="0"/>
                </a:spcBef>
                <a:buClrTx/>
                <a:buSzTx/>
                <a:buFontTx/>
                <a:buNone/>
              </a:pPr>
              <a:endParaRPr lang="zh-CN" altLang="zh-CN" sz="4400" i="1">
                <a:solidFill>
                  <a:srgbClr val="FF0000"/>
                </a:solidFill>
                <a:ea typeface="楷体_GB2312" pitchFamily="49" charset="-122"/>
              </a:endParaRPr>
            </a:p>
          </p:txBody>
        </p:sp>
      </p:grpSp>
      <p:sp>
        <p:nvSpPr>
          <p:cNvPr id="577543" name="Oval 7"/>
          <p:cNvSpPr>
            <a:spLocks noChangeArrowheads="1"/>
          </p:cNvSpPr>
          <p:nvPr/>
        </p:nvSpPr>
        <p:spPr bwMode="auto">
          <a:xfrm>
            <a:off x="1258888" y="3284538"/>
            <a:ext cx="914400" cy="1524000"/>
          </a:xfrm>
          <a:prstGeom prst="ellipse">
            <a:avLst/>
          </a:prstGeom>
          <a:solidFill>
            <a:srgbClr val="FFFFCC"/>
          </a:solidFill>
          <a:ln w="9525">
            <a:solidFill>
              <a:schemeClr val="tx1"/>
            </a:solidFill>
            <a:round/>
            <a:headEnd/>
            <a:tailEnd/>
          </a:ln>
          <a:effectLst/>
        </p:spPr>
        <p:txBody>
          <a:bodyPr wrap="none" lIns="270000" tIns="82800" rIns="270000" bIns="82800"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适用</a:t>
            </a:r>
          </a:p>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范围</a:t>
            </a:r>
          </a:p>
        </p:txBody>
      </p:sp>
      <p:grpSp>
        <p:nvGrpSpPr>
          <p:cNvPr id="3" name="Group 13"/>
          <p:cNvGrpSpPr>
            <a:grpSpLocks/>
          </p:cNvGrpSpPr>
          <p:nvPr/>
        </p:nvGrpSpPr>
        <p:grpSpPr bwMode="auto">
          <a:xfrm>
            <a:off x="2362200" y="3200400"/>
            <a:ext cx="5105400" cy="1544638"/>
            <a:chOff x="528" y="1955"/>
            <a:chExt cx="3216" cy="973"/>
          </a:xfrm>
        </p:grpSpPr>
        <p:sp>
          <p:nvSpPr>
            <p:cNvPr id="577550" name="Text Box 14"/>
            <p:cNvSpPr txBox="1">
              <a:spLocks noChangeArrowheads="1"/>
            </p:cNvSpPr>
            <p:nvPr/>
          </p:nvSpPr>
          <p:spPr bwMode="auto">
            <a:xfrm>
              <a:off x="624" y="1955"/>
              <a:ext cx="3120" cy="973"/>
            </a:xfrm>
            <a:prstGeom prst="rect">
              <a:avLst/>
            </a:prstGeom>
            <a:noFill/>
            <a:ln w="9525">
              <a:noFill/>
              <a:miter lim="800000"/>
              <a:headEnd/>
              <a:tailEnd/>
            </a:ln>
            <a:effectLst/>
          </p:spPr>
          <p:txBody>
            <a:bodyPr>
              <a:spAutoFit/>
            </a:bodyPr>
            <a:lstStyle/>
            <a:p>
              <a:pPr>
                <a:lnSpc>
                  <a:spcPct val="110000"/>
                </a:lnSpc>
                <a:buClr>
                  <a:srgbClr val="FF3399"/>
                </a:buClr>
                <a:buFont typeface="Wingdings" pitchFamily="2" charset="2"/>
                <a:buNone/>
                <a:defRPr/>
              </a:pPr>
              <a:r>
                <a:rPr lang="zh-CN" altLang="en-US" sz="2800" b="1">
                  <a:solidFill>
                    <a:srgbClr val="0000FF"/>
                  </a:solidFill>
                  <a:effectLst>
                    <a:outerShdw blurRad="38100" dist="38100" dir="2700000" algn="tl">
                      <a:srgbClr val="000000"/>
                    </a:outerShdw>
                  </a:effectLst>
                  <a:ea typeface="楷体_GB2312" pitchFamily="49" charset="-122"/>
                </a:rPr>
                <a:t>对不可能或不必要进行全面调查的社会现象</a:t>
              </a:r>
            </a:p>
            <a:p>
              <a:pPr algn="l">
                <a:lnSpc>
                  <a:spcPct val="100000"/>
                </a:lnSpc>
                <a:buClrTx/>
                <a:buSzTx/>
                <a:buFontTx/>
                <a:buNone/>
                <a:defRPr/>
              </a:pPr>
              <a:r>
                <a:rPr lang="zh-CN" altLang="en-US" sz="2800" b="1">
                  <a:solidFill>
                    <a:srgbClr val="0000FF"/>
                  </a:solidFill>
                  <a:effectLst>
                    <a:outerShdw blurRad="38100" dist="38100" dir="2700000" algn="tl">
                      <a:srgbClr val="000000"/>
                    </a:outerShdw>
                  </a:effectLst>
                  <a:ea typeface="楷体_GB2312" pitchFamily="49" charset="-122"/>
                </a:rPr>
                <a:t>对普查资料进行必要的修正</a:t>
              </a:r>
            </a:p>
          </p:txBody>
        </p:sp>
        <p:sp>
          <p:nvSpPr>
            <p:cNvPr id="41995" name="AutoShape 15"/>
            <p:cNvSpPr>
              <a:spLocks/>
            </p:cNvSpPr>
            <p:nvPr/>
          </p:nvSpPr>
          <p:spPr bwMode="auto">
            <a:xfrm>
              <a:off x="528" y="2064"/>
              <a:ext cx="96" cy="816"/>
            </a:xfrm>
            <a:prstGeom prst="leftBrace">
              <a:avLst>
                <a:gd name="adj1" fmla="val 70833"/>
                <a:gd name="adj2" fmla="val 50000"/>
              </a:avLst>
            </a:prstGeom>
            <a:noFill/>
            <a:ln w="28575">
              <a:solidFill>
                <a:srgbClr val="FF0000"/>
              </a:solidFill>
              <a:round/>
              <a:headEnd/>
              <a:tailEnd/>
            </a:ln>
          </p:spPr>
          <p:txBody>
            <a:bodyPr wrap="none" anchor="ctr"/>
            <a:lstStyle/>
            <a:p>
              <a:pPr algn="ctr">
                <a:lnSpc>
                  <a:spcPct val="100000"/>
                </a:lnSpc>
                <a:spcBef>
                  <a:spcPct val="0"/>
                </a:spcBef>
                <a:buClrTx/>
                <a:buSzTx/>
                <a:buFontTx/>
                <a:buNone/>
              </a:pPr>
              <a:endParaRPr lang="zh-CN" altLang="zh-CN" sz="4400" i="1">
                <a:solidFill>
                  <a:srgbClr val="FF0000"/>
                </a:solidFill>
                <a:ea typeface="楷体_GB2312" pitchFamily="49" charset="-122"/>
              </a:endParaRPr>
            </a:p>
          </p:txBody>
        </p:sp>
      </p:grpSp>
      <p:sp>
        <p:nvSpPr>
          <p:cNvPr id="577553" name="Oval 17"/>
          <p:cNvSpPr>
            <a:spLocks noChangeArrowheads="1"/>
          </p:cNvSpPr>
          <p:nvPr/>
        </p:nvSpPr>
        <p:spPr bwMode="auto">
          <a:xfrm>
            <a:off x="1547813" y="5084763"/>
            <a:ext cx="533400" cy="1295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原</a:t>
            </a:r>
          </a:p>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则</a:t>
            </a:r>
          </a:p>
        </p:txBody>
      </p:sp>
      <p:grpSp>
        <p:nvGrpSpPr>
          <p:cNvPr id="4" name="Group 18"/>
          <p:cNvGrpSpPr>
            <a:grpSpLocks/>
          </p:cNvGrpSpPr>
          <p:nvPr/>
        </p:nvGrpSpPr>
        <p:grpSpPr bwMode="auto">
          <a:xfrm>
            <a:off x="2286000" y="5105400"/>
            <a:ext cx="4191000" cy="1116013"/>
            <a:chOff x="528" y="1955"/>
            <a:chExt cx="3216" cy="925"/>
          </a:xfrm>
        </p:grpSpPr>
        <p:sp>
          <p:nvSpPr>
            <p:cNvPr id="577555" name="Text Box 19"/>
            <p:cNvSpPr txBox="1">
              <a:spLocks noChangeArrowheads="1"/>
            </p:cNvSpPr>
            <p:nvPr/>
          </p:nvSpPr>
          <p:spPr bwMode="auto">
            <a:xfrm>
              <a:off x="624" y="1955"/>
              <a:ext cx="3120" cy="889"/>
            </a:xfrm>
            <a:prstGeom prst="rect">
              <a:avLst/>
            </a:prstGeom>
            <a:noFill/>
            <a:ln w="9525">
              <a:noFill/>
              <a:miter lim="800000"/>
              <a:headEnd/>
              <a:tailEnd/>
            </a:ln>
            <a:effectLst/>
          </p:spPr>
          <p:txBody>
            <a:bodyPr>
              <a:spAutoFit/>
            </a:bodyPr>
            <a:lstStyle/>
            <a:p>
              <a:pPr>
                <a:lnSpc>
                  <a:spcPct val="110000"/>
                </a:lnSpc>
                <a:buClr>
                  <a:srgbClr val="FF3399"/>
                </a:buClr>
                <a:buFont typeface="Wingdings" pitchFamily="2" charset="2"/>
                <a:buNone/>
                <a:defRPr/>
              </a:pPr>
              <a:r>
                <a:rPr lang="zh-CN" altLang="en-US" sz="2800" b="1">
                  <a:solidFill>
                    <a:srgbClr val="0000FF"/>
                  </a:solidFill>
                  <a:effectLst>
                    <a:outerShdw blurRad="38100" dist="38100" dir="2700000" algn="tl">
                      <a:srgbClr val="000000"/>
                    </a:outerShdw>
                  </a:effectLst>
                  <a:ea typeface="楷体_GB2312" pitchFamily="49" charset="-122"/>
                </a:rPr>
                <a:t>随机原则</a:t>
              </a:r>
            </a:p>
            <a:p>
              <a:pPr algn="l">
                <a:lnSpc>
                  <a:spcPct val="100000"/>
                </a:lnSpc>
                <a:buClrTx/>
                <a:buSzTx/>
                <a:buFontTx/>
                <a:buNone/>
                <a:defRPr/>
              </a:pPr>
              <a:r>
                <a:rPr lang="zh-CN" altLang="en-US" sz="2800" b="1">
                  <a:solidFill>
                    <a:srgbClr val="0000FF"/>
                  </a:solidFill>
                  <a:effectLst>
                    <a:outerShdw blurRad="38100" dist="38100" dir="2700000" algn="tl">
                      <a:srgbClr val="000000"/>
                    </a:outerShdw>
                  </a:effectLst>
                  <a:ea typeface="楷体_GB2312" pitchFamily="49" charset="-122"/>
                </a:rPr>
                <a:t>最大抽样效果原则</a:t>
              </a:r>
            </a:p>
          </p:txBody>
        </p:sp>
        <p:sp>
          <p:nvSpPr>
            <p:cNvPr id="41993" name="AutoShape 20"/>
            <p:cNvSpPr>
              <a:spLocks/>
            </p:cNvSpPr>
            <p:nvPr/>
          </p:nvSpPr>
          <p:spPr bwMode="auto">
            <a:xfrm>
              <a:off x="528" y="2064"/>
              <a:ext cx="96" cy="816"/>
            </a:xfrm>
            <a:prstGeom prst="leftBrace">
              <a:avLst>
                <a:gd name="adj1" fmla="val 70833"/>
                <a:gd name="adj2" fmla="val 50000"/>
              </a:avLst>
            </a:prstGeom>
            <a:noFill/>
            <a:ln w="28575">
              <a:solidFill>
                <a:srgbClr val="FF0000"/>
              </a:solidFill>
              <a:round/>
              <a:headEnd/>
              <a:tailEnd/>
            </a:ln>
          </p:spPr>
          <p:txBody>
            <a:bodyPr wrap="none" anchor="ctr"/>
            <a:lstStyle/>
            <a:p>
              <a:pPr algn="ctr">
                <a:lnSpc>
                  <a:spcPct val="100000"/>
                </a:lnSpc>
                <a:spcBef>
                  <a:spcPct val="0"/>
                </a:spcBef>
                <a:buClrTx/>
                <a:buSzTx/>
                <a:buFontTx/>
                <a:buNone/>
              </a:pPr>
              <a:endParaRPr lang="zh-CN" altLang="zh-CN" sz="4400" i="1">
                <a:solidFill>
                  <a:srgbClr val="FF0000"/>
                </a:solidFill>
                <a:ea typeface="楷体_GB2312" pitchFamily="49" charset="-122"/>
              </a:endParaRPr>
            </a:p>
          </p:txBody>
        </p:sp>
      </p:gr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77539"/>
                                        </p:tgtEl>
                                        <p:attrNameLst>
                                          <p:attrName>style.visibility</p:attrName>
                                        </p:attrNameLst>
                                      </p:cBhvr>
                                      <p:to>
                                        <p:strVal val="visible"/>
                                      </p:to>
                                    </p:set>
                                    <p:anim calcmode="lin" valueType="num">
                                      <p:cBhvr additive="base">
                                        <p:cTn id="7" dur="500" fill="hold"/>
                                        <p:tgtEl>
                                          <p:spTgt spid="577539"/>
                                        </p:tgtEl>
                                        <p:attrNameLst>
                                          <p:attrName>ppt_x</p:attrName>
                                        </p:attrNameLst>
                                      </p:cBhvr>
                                      <p:tavLst>
                                        <p:tav tm="0">
                                          <p:val>
                                            <p:strVal val="0-#ppt_w/2"/>
                                          </p:val>
                                        </p:tav>
                                        <p:tav tm="100000">
                                          <p:val>
                                            <p:strVal val="#ppt_x"/>
                                          </p:val>
                                        </p:tav>
                                      </p:tavLst>
                                    </p:anim>
                                    <p:anim calcmode="lin" valueType="num">
                                      <p:cBhvr additive="base">
                                        <p:cTn id="8" dur="500" fill="hold"/>
                                        <p:tgtEl>
                                          <p:spTgt spid="57753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3" presetClass="entr" presetSubtype="1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577543"/>
                                        </p:tgtEl>
                                        <p:attrNameLst>
                                          <p:attrName>style.visibility</p:attrName>
                                        </p:attrNameLst>
                                      </p:cBhvr>
                                      <p:to>
                                        <p:strVal val="visible"/>
                                      </p:to>
                                    </p:set>
                                    <p:anim calcmode="lin" valueType="num">
                                      <p:cBhvr additive="base">
                                        <p:cTn id="17" dur="500" fill="hold"/>
                                        <p:tgtEl>
                                          <p:spTgt spid="577543"/>
                                        </p:tgtEl>
                                        <p:attrNameLst>
                                          <p:attrName>ppt_x</p:attrName>
                                        </p:attrNameLst>
                                      </p:cBhvr>
                                      <p:tavLst>
                                        <p:tav tm="0">
                                          <p:val>
                                            <p:strVal val="0-#ppt_w/2"/>
                                          </p:val>
                                        </p:tav>
                                        <p:tav tm="100000">
                                          <p:val>
                                            <p:strVal val="#ppt_x"/>
                                          </p:val>
                                        </p:tav>
                                      </p:tavLst>
                                    </p:anim>
                                    <p:anim calcmode="lin" valueType="num">
                                      <p:cBhvr additive="base">
                                        <p:cTn id="18" dur="500" fill="hold"/>
                                        <p:tgtEl>
                                          <p:spTgt spid="577543"/>
                                        </p:tgtEl>
                                        <p:attrNameLst>
                                          <p:attrName>ppt_y</p:attrName>
                                        </p:attrNameLst>
                                      </p:cBhvr>
                                      <p:tavLst>
                                        <p:tav tm="0">
                                          <p:val>
                                            <p:strVal val="#ppt_y"/>
                                          </p:val>
                                        </p:tav>
                                        <p:tav tm="100000">
                                          <p:val>
                                            <p:strVal val="#ppt_y"/>
                                          </p:val>
                                        </p:tav>
                                      </p:tavLst>
                                    </p:anim>
                                  </p:childTnLst>
                                </p:cTn>
                              </p:par>
                            </p:childTnLst>
                          </p:cTn>
                        </p:par>
                        <p:par>
                          <p:cTn id="19" fill="hold">
                            <p:stCondLst>
                              <p:cond delay="500"/>
                            </p:stCondLst>
                            <p:childTnLst>
                              <p:par>
                                <p:cTn id="20" presetID="3" presetClass="entr" presetSubtype="10"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horizontal)">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577553"/>
                                        </p:tgtEl>
                                        <p:attrNameLst>
                                          <p:attrName>style.visibility</p:attrName>
                                        </p:attrNameLst>
                                      </p:cBhvr>
                                      <p:to>
                                        <p:strVal val="visible"/>
                                      </p:to>
                                    </p:set>
                                    <p:anim calcmode="lin" valueType="num">
                                      <p:cBhvr additive="base">
                                        <p:cTn id="27" dur="500" fill="hold"/>
                                        <p:tgtEl>
                                          <p:spTgt spid="577553"/>
                                        </p:tgtEl>
                                        <p:attrNameLst>
                                          <p:attrName>ppt_x</p:attrName>
                                        </p:attrNameLst>
                                      </p:cBhvr>
                                      <p:tavLst>
                                        <p:tav tm="0">
                                          <p:val>
                                            <p:strVal val="0-#ppt_w/2"/>
                                          </p:val>
                                        </p:tav>
                                        <p:tav tm="100000">
                                          <p:val>
                                            <p:strVal val="#ppt_x"/>
                                          </p:val>
                                        </p:tav>
                                      </p:tavLst>
                                    </p:anim>
                                    <p:anim calcmode="lin" valueType="num">
                                      <p:cBhvr additive="base">
                                        <p:cTn id="28" dur="500" fill="hold"/>
                                        <p:tgtEl>
                                          <p:spTgt spid="577553"/>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3" presetClass="entr" presetSubtype="10" fill="hold" nodeType="after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blinds(horizontal)">
                                      <p:cBhvr>
                                        <p:cTn id="3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7539" grpId="0" animBg="1" autoUpdateAnimBg="0"/>
      <p:bldP spid="577543" grpId="0" animBg="1" autoUpdateAnimBg="0"/>
      <p:bldP spid="577553" grpId="0" animBg="1" autoUpdateAnimBg="0"/>
    </p:bldLst>
  </p:timing>
</p:sld>
</file>

<file path=ppt/slides/slide5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63554" name="Rectangle 2"/>
          <p:cNvSpPr>
            <a:spLocks noGrp="1" noChangeArrowheads="1"/>
          </p:cNvSpPr>
          <p:nvPr>
            <p:ph type="body" idx="1"/>
          </p:nvPr>
        </p:nvSpPr>
        <p:spPr>
          <a:xfrm>
            <a:off x="539750" y="404813"/>
            <a:ext cx="8153400" cy="6165850"/>
          </a:xfrm>
        </p:spPr>
        <p:txBody>
          <a:bodyPr/>
          <a:lstStyle/>
          <a:p>
            <a:pPr marL="609600" indent="-609600" algn="just" eaLnBrk="1" hangingPunct="1">
              <a:lnSpc>
                <a:spcPct val="120000"/>
              </a:lnSpc>
              <a:buClr>
                <a:srgbClr val="FF3399"/>
              </a:buClr>
              <a:buFont typeface="Wingdings" pitchFamily="2" charset="2"/>
              <a:buNone/>
              <a:defRPr/>
            </a:pPr>
            <a:r>
              <a:rPr lang="zh-CN" altLang="en-US" sz="3600" dirty="0" smtClean="0">
                <a:solidFill>
                  <a:schemeClr val="bg2"/>
                </a:solidFill>
                <a:effectLst/>
                <a:latin typeface="Times New Roman" pitchFamily="18" charset="0"/>
                <a:ea typeface="华文行楷" pitchFamily="2" charset="-122"/>
              </a:rPr>
              <a:t>抽样调查的方法</a:t>
            </a:r>
            <a:r>
              <a:rPr lang="zh-CN" altLang="en-US" dirty="0" smtClean="0"/>
              <a:t> </a:t>
            </a:r>
            <a:endParaRPr lang="zh-CN" altLang="en-US" sz="3600" dirty="0" smtClean="0">
              <a:solidFill>
                <a:schemeClr val="bg2"/>
              </a:solidFill>
              <a:effectLst/>
              <a:latin typeface="Times New Roman" pitchFamily="18" charset="0"/>
              <a:ea typeface="华文行楷" pitchFamily="2" charset="-122"/>
            </a:endParaRPr>
          </a:p>
          <a:p>
            <a:pPr marL="609600" indent="-609600" algn="just" eaLnBrk="1" hangingPunct="1">
              <a:lnSpc>
                <a:spcPct val="120000"/>
              </a:lnSpc>
              <a:buClr>
                <a:srgbClr val="FF3399"/>
              </a:buClr>
              <a:buFont typeface="Wingdings" pitchFamily="2" charset="2"/>
              <a:buNone/>
              <a:defRPr/>
            </a:pPr>
            <a:r>
              <a:rPr lang="en-US" altLang="zh-CN" sz="3600" dirty="0" smtClean="0">
                <a:solidFill>
                  <a:schemeClr val="bg2"/>
                </a:solidFill>
                <a:effectLst/>
                <a:latin typeface="Times New Roman" pitchFamily="18" charset="0"/>
                <a:ea typeface="华文行楷" pitchFamily="2" charset="-122"/>
              </a:rPr>
              <a:t>1</a:t>
            </a:r>
            <a:r>
              <a:rPr lang="zh-CN" altLang="en-US" sz="3600" dirty="0" smtClean="0">
                <a:solidFill>
                  <a:schemeClr val="bg2"/>
                </a:solidFill>
                <a:effectLst/>
                <a:latin typeface="Times New Roman" pitchFamily="18" charset="0"/>
                <a:ea typeface="华文行楷" pitchFamily="2" charset="-122"/>
              </a:rPr>
              <a:t>、概率抽样</a:t>
            </a:r>
            <a:r>
              <a:rPr lang="zh-CN" altLang="en-US" dirty="0" smtClean="0"/>
              <a:t> </a:t>
            </a:r>
            <a:endParaRPr lang="zh-CN" altLang="en-US" sz="3600" dirty="0" smtClean="0">
              <a:solidFill>
                <a:schemeClr val="bg2"/>
              </a:solidFill>
              <a:effectLst/>
              <a:latin typeface="Times New Roman" pitchFamily="18" charset="0"/>
              <a:ea typeface="华文行楷" pitchFamily="2" charset="-122"/>
            </a:endParaRPr>
          </a:p>
          <a:p>
            <a:pPr marL="609600" indent="-609600" algn="just" eaLnBrk="1" hangingPunct="1">
              <a:lnSpc>
                <a:spcPct val="130000"/>
              </a:lnSpc>
              <a:buClr>
                <a:srgbClr val="FF3399"/>
              </a:buClr>
              <a:buFont typeface="Wingdings" pitchFamily="2" charset="2"/>
              <a:buNone/>
              <a:defRPr/>
            </a:pPr>
            <a:r>
              <a:rPr lang="zh-CN" altLang="en-US" sz="2800" b="1" dirty="0" smtClean="0">
                <a:solidFill>
                  <a:srgbClr val="0000FF"/>
                </a:solidFill>
                <a:latin typeface="Times New Roman" pitchFamily="18" charset="0"/>
              </a:rPr>
              <a:t>概率抽样是指</a:t>
            </a:r>
            <a:r>
              <a:rPr lang="zh-CN" altLang="en-US" sz="2800" b="1" dirty="0" smtClean="0">
                <a:solidFill>
                  <a:srgbClr val="FF3300"/>
                </a:solidFill>
                <a:latin typeface="Times New Roman" pitchFamily="18" charset="0"/>
              </a:rPr>
              <a:t>按随机原则</a:t>
            </a:r>
            <a:r>
              <a:rPr lang="zh-CN" altLang="en-US" sz="2800" b="1" dirty="0" smtClean="0">
                <a:solidFill>
                  <a:srgbClr val="0000FF"/>
                </a:solidFill>
                <a:latin typeface="Times New Roman" pitchFamily="18" charset="0"/>
              </a:rPr>
              <a:t>从总体中抽取样本单位，每个总体单位都有机会被选入样本。</a:t>
            </a:r>
          </a:p>
          <a:p>
            <a:pPr marL="609600" indent="-609600" algn="just" eaLnBrk="1" hangingPunct="1">
              <a:lnSpc>
                <a:spcPct val="130000"/>
              </a:lnSpc>
              <a:buClr>
                <a:srgbClr val="FF3399"/>
              </a:buClr>
              <a:buFont typeface="Wingdings" pitchFamily="2" charset="2"/>
              <a:buNone/>
              <a:defRPr/>
            </a:pPr>
            <a:r>
              <a:rPr lang="zh-CN" altLang="en-US" sz="2800" b="1" dirty="0" smtClean="0">
                <a:solidFill>
                  <a:srgbClr val="0000FF"/>
                </a:solidFill>
                <a:latin typeface="Times New Roman" pitchFamily="18" charset="0"/>
              </a:rPr>
              <a:t>根据每个总体单位被抽中的概率是否相等，分为</a:t>
            </a:r>
            <a:r>
              <a:rPr lang="zh-CN" altLang="en-US" sz="2800" b="1" dirty="0" smtClean="0">
                <a:solidFill>
                  <a:srgbClr val="FF3300"/>
                </a:solidFill>
                <a:latin typeface="Times New Roman" pitchFamily="18" charset="0"/>
              </a:rPr>
              <a:t>等概率抽样</a:t>
            </a:r>
            <a:r>
              <a:rPr lang="zh-CN" altLang="en-US" sz="2800" b="1" dirty="0" smtClean="0">
                <a:solidFill>
                  <a:srgbClr val="0000FF"/>
                </a:solidFill>
                <a:latin typeface="Times New Roman" pitchFamily="18" charset="0"/>
              </a:rPr>
              <a:t>和</a:t>
            </a:r>
            <a:r>
              <a:rPr lang="zh-CN" altLang="en-US" sz="2800" b="1" dirty="0" smtClean="0">
                <a:solidFill>
                  <a:srgbClr val="FF3300"/>
                </a:solidFill>
                <a:latin typeface="Times New Roman" pitchFamily="18" charset="0"/>
              </a:rPr>
              <a:t>不等概率抽样</a:t>
            </a:r>
            <a:r>
              <a:rPr lang="zh-CN" altLang="en-US" sz="2800" b="1" dirty="0" smtClean="0">
                <a:solidFill>
                  <a:srgbClr val="0000FF"/>
                </a:solidFill>
                <a:latin typeface="Times New Roman" pitchFamily="18" charset="0"/>
              </a:rPr>
              <a:t>。</a:t>
            </a:r>
          </a:p>
          <a:p>
            <a:pPr marL="609600" indent="-609600" algn="just" eaLnBrk="1" hangingPunct="1">
              <a:lnSpc>
                <a:spcPct val="130000"/>
              </a:lnSpc>
              <a:buClr>
                <a:srgbClr val="FF3399"/>
              </a:buClr>
              <a:buFont typeface="Wingdings" pitchFamily="2" charset="2"/>
              <a:buNone/>
              <a:defRPr/>
            </a:pPr>
            <a:r>
              <a:rPr lang="zh-CN" altLang="en-US" sz="2800" b="1" dirty="0" smtClean="0">
                <a:solidFill>
                  <a:srgbClr val="0000FF"/>
                </a:solidFill>
                <a:latin typeface="Times New Roman" pitchFamily="18" charset="0"/>
              </a:rPr>
              <a:t>优点：能保证样本的代表性；可计算抽样的随机误差；能利用样本信息估计总体参数，并得到估计的可靠程度。 </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63554">
                                            <p:txEl>
                                              <p:pRg st="0" end="0"/>
                                            </p:txEl>
                                          </p:spTgt>
                                        </p:tgtEl>
                                        <p:attrNameLst>
                                          <p:attrName>style.visibility</p:attrName>
                                        </p:attrNameLst>
                                      </p:cBhvr>
                                      <p:to>
                                        <p:strVal val="visible"/>
                                      </p:to>
                                    </p:set>
                                    <p:animEffect transition="in" filter="wipe(left)">
                                      <p:cBhvr>
                                        <p:cTn id="7" dur="500"/>
                                        <p:tgtEl>
                                          <p:spTgt spid="66355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63554">
                                            <p:txEl>
                                              <p:pRg st="1" end="1"/>
                                            </p:txEl>
                                          </p:spTgt>
                                        </p:tgtEl>
                                        <p:attrNameLst>
                                          <p:attrName>style.visibility</p:attrName>
                                        </p:attrNameLst>
                                      </p:cBhvr>
                                      <p:to>
                                        <p:strVal val="visible"/>
                                      </p:to>
                                    </p:set>
                                    <p:animEffect transition="in" filter="wipe(left)">
                                      <p:cBhvr>
                                        <p:cTn id="12" dur="500"/>
                                        <p:tgtEl>
                                          <p:spTgt spid="66355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63554">
                                            <p:txEl>
                                              <p:pRg st="2" end="2"/>
                                            </p:txEl>
                                          </p:spTgt>
                                        </p:tgtEl>
                                        <p:attrNameLst>
                                          <p:attrName>style.visibility</p:attrName>
                                        </p:attrNameLst>
                                      </p:cBhvr>
                                      <p:to>
                                        <p:strVal val="visible"/>
                                      </p:to>
                                    </p:set>
                                    <p:animEffect transition="in" filter="wipe(left)">
                                      <p:cBhvr>
                                        <p:cTn id="17" dur="500"/>
                                        <p:tgtEl>
                                          <p:spTgt spid="66355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63554">
                                            <p:txEl>
                                              <p:pRg st="3" end="3"/>
                                            </p:txEl>
                                          </p:spTgt>
                                        </p:tgtEl>
                                        <p:attrNameLst>
                                          <p:attrName>style.visibility</p:attrName>
                                        </p:attrNameLst>
                                      </p:cBhvr>
                                      <p:to>
                                        <p:strVal val="visible"/>
                                      </p:to>
                                    </p:set>
                                    <p:animEffect transition="in" filter="wipe(left)">
                                      <p:cBhvr>
                                        <p:cTn id="22" dur="500"/>
                                        <p:tgtEl>
                                          <p:spTgt spid="66355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663554">
                                            <p:txEl>
                                              <p:pRg st="4" end="4"/>
                                            </p:txEl>
                                          </p:spTgt>
                                        </p:tgtEl>
                                        <p:attrNameLst>
                                          <p:attrName>style.visibility</p:attrName>
                                        </p:attrNameLst>
                                      </p:cBhvr>
                                      <p:to>
                                        <p:strVal val="visible"/>
                                      </p:to>
                                    </p:set>
                                    <p:animEffect transition="in" filter="wipe(left)">
                                      <p:cBhvr>
                                        <p:cTn id="27" dur="500"/>
                                        <p:tgtEl>
                                          <p:spTgt spid="66355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3554" grpId="0" build="p"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9967" name="Rectangle 31"/>
          <p:cNvSpPr>
            <a:spLocks noGrp="1" noChangeArrowheads="1"/>
          </p:cNvSpPr>
          <p:nvPr>
            <p:ph type="title"/>
          </p:nvPr>
        </p:nvSpPr>
        <p:spPr/>
        <p:txBody>
          <a:bodyPr/>
          <a:lstStyle/>
          <a:p>
            <a:pPr eaLnBrk="1" hangingPunct="1">
              <a:defRPr/>
            </a:pPr>
            <a:r>
              <a:rPr lang="zh-CN" altLang="en-US" smtClean="0">
                <a:solidFill>
                  <a:schemeClr val="bg1"/>
                </a:solidFill>
              </a:rPr>
              <a:t>另外一场预测（</a:t>
            </a:r>
            <a:r>
              <a:rPr lang="en-US" altLang="zh-CN" smtClean="0">
                <a:solidFill>
                  <a:schemeClr val="bg1"/>
                </a:solidFill>
              </a:rPr>
              <a:t>1948</a:t>
            </a:r>
            <a:r>
              <a:rPr lang="zh-CN" altLang="en-US" smtClean="0">
                <a:solidFill>
                  <a:schemeClr val="bg1"/>
                </a:solidFill>
              </a:rPr>
              <a:t>）</a:t>
            </a:r>
          </a:p>
        </p:txBody>
      </p:sp>
      <p:graphicFrame>
        <p:nvGraphicFramePr>
          <p:cNvPr id="679994" name="Group 58"/>
          <p:cNvGraphicFramePr>
            <a:graphicFrameLocks noGrp="1"/>
          </p:cNvGraphicFramePr>
          <p:nvPr>
            <p:ph idx="1"/>
          </p:nvPr>
        </p:nvGraphicFramePr>
        <p:xfrm>
          <a:off x="684213" y="1628775"/>
          <a:ext cx="7772400" cy="2452688"/>
        </p:xfrm>
        <a:graphic>
          <a:graphicData uri="http://schemas.openxmlformats.org/drawingml/2006/table">
            <a:tbl>
              <a:tblPr/>
              <a:tblGrid>
                <a:gridCol w="1554162"/>
                <a:gridCol w="1554163"/>
                <a:gridCol w="1555750"/>
                <a:gridCol w="1309687"/>
                <a:gridCol w="1798638"/>
              </a:tblGrid>
              <a:tr h="800100">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zh-CN" altLang="en-US" sz="2800" b="0" i="0" u="none" strike="noStrike" cap="none" normalizeH="0" baseline="0" smtClean="0">
                          <a:ln>
                            <a:noFill/>
                          </a:ln>
                          <a:solidFill>
                            <a:schemeClr val="bg1"/>
                          </a:solidFill>
                          <a:effectLst>
                            <a:outerShdw blurRad="38100" dist="38100" dir="2700000" algn="tl">
                              <a:srgbClr val="000000"/>
                            </a:outerShdw>
                          </a:effectLst>
                          <a:latin typeface="Tahoma" pitchFamily="34" charset="0"/>
                          <a:ea typeface="宋体" pitchFamily="2" charset="-122"/>
                        </a:rPr>
                        <a:t>候选人</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996633"/>
                          </a:solidFill>
                          <a:effectLst>
                            <a:outerShdw blurRad="38100" dist="38100" dir="2700000" algn="tl">
                              <a:srgbClr val="000000"/>
                            </a:outerShdw>
                          </a:effectLst>
                          <a:latin typeface="Tahoma" pitchFamily="34" charset="0"/>
                          <a:ea typeface="宋体" pitchFamily="2" charset="-122"/>
                        </a:rPr>
                        <a:t>Crossley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FF3300"/>
                          </a:solidFill>
                          <a:effectLst>
                            <a:outerShdw blurRad="38100" dist="38100" dir="2700000" algn="tl">
                              <a:srgbClr val="000000"/>
                            </a:outerShdw>
                          </a:effectLst>
                          <a:latin typeface="Tahoma" pitchFamily="34" charset="0"/>
                          <a:ea typeface="宋体" pitchFamily="2" charset="-122"/>
                        </a:rPr>
                        <a:t>Gallup</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FF9933"/>
                          </a:solidFill>
                          <a:effectLst>
                            <a:outerShdw blurRad="38100" dist="38100" dir="2700000" algn="tl">
                              <a:srgbClr val="000000"/>
                            </a:outerShdw>
                          </a:effectLst>
                          <a:latin typeface="Tahoma" pitchFamily="34" charset="0"/>
                          <a:ea typeface="宋体" pitchFamily="2" charset="-122"/>
                        </a:rPr>
                        <a:t>Roper</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zh-CN" altLang="en-US" sz="2800" b="0" i="0" u="none" strike="noStrike" cap="none" normalizeH="0" baseline="0" smtClean="0">
                          <a:ln>
                            <a:noFill/>
                          </a:ln>
                          <a:solidFill>
                            <a:schemeClr val="bg2"/>
                          </a:solidFill>
                          <a:effectLst>
                            <a:outerShdw blurRad="38100" dist="38100" dir="2700000" algn="tl">
                              <a:srgbClr val="000000"/>
                            </a:outerShdw>
                          </a:effectLst>
                          <a:latin typeface="Tahoma" pitchFamily="34" charset="0"/>
                          <a:ea typeface="宋体" pitchFamily="2" charset="-122"/>
                        </a:rPr>
                        <a:t>最后结果</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r>
              <a:tr h="792163">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chemeClr val="bg1"/>
                          </a:solidFill>
                          <a:effectLst>
                            <a:outerShdw blurRad="38100" dist="38100" dir="2700000" algn="tl">
                              <a:srgbClr val="000000"/>
                            </a:outerShdw>
                          </a:effectLst>
                          <a:latin typeface="Tahoma" pitchFamily="34" charset="0"/>
                          <a:ea typeface="宋体" pitchFamily="2" charset="-122"/>
                        </a:rPr>
                        <a:t>Truman</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996633"/>
                          </a:solidFill>
                          <a:effectLst>
                            <a:outerShdw blurRad="38100" dist="38100" dir="2700000" algn="tl">
                              <a:srgbClr val="000000"/>
                            </a:outerShdw>
                          </a:effectLst>
                          <a:latin typeface="Tahoma" pitchFamily="34" charset="0"/>
                          <a:ea typeface="宋体" pitchFamily="2" charset="-122"/>
                        </a:rPr>
                        <a:t>45%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FF3300"/>
                          </a:solidFill>
                          <a:effectLst>
                            <a:outerShdw blurRad="38100" dist="38100" dir="2700000" algn="tl">
                              <a:srgbClr val="000000"/>
                            </a:outerShdw>
                          </a:effectLst>
                          <a:latin typeface="Tahoma" pitchFamily="34" charset="0"/>
                          <a:ea typeface="宋体" pitchFamily="2" charset="-122"/>
                        </a:rPr>
                        <a:t>44%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FF9933"/>
                          </a:solidFill>
                          <a:effectLst>
                            <a:outerShdw blurRad="38100" dist="38100" dir="2700000" algn="tl">
                              <a:srgbClr val="000000"/>
                            </a:outerShdw>
                          </a:effectLst>
                          <a:latin typeface="Tahoma" pitchFamily="34" charset="0"/>
                          <a:ea typeface="宋体" pitchFamily="2" charset="-122"/>
                        </a:rPr>
                        <a:t>38%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chemeClr val="bg1"/>
                          </a:solidFill>
                          <a:effectLst>
                            <a:outerShdw blurRad="38100" dist="38100" dir="2700000" algn="tl">
                              <a:srgbClr val="000000"/>
                            </a:outerShdw>
                          </a:effectLst>
                          <a:latin typeface="Tahoma" pitchFamily="34" charset="0"/>
                          <a:ea typeface="宋体" pitchFamily="2" charset="-122"/>
                        </a:rPr>
                        <a:t>50%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r>
              <a:tr h="860425">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chemeClr val="bg1"/>
                          </a:solidFill>
                          <a:effectLst>
                            <a:outerShdw blurRad="38100" dist="38100" dir="2700000" algn="tl">
                              <a:srgbClr val="000000"/>
                            </a:outerShdw>
                          </a:effectLst>
                          <a:latin typeface="Tahoma" pitchFamily="34" charset="0"/>
                          <a:ea typeface="宋体" pitchFamily="2" charset="-122"/>
                        </a:rPr>
                        <a:t>Dewey</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996633"/>
                          </a:solidFill>
                          <a:effectLst>
                            <a:outerShdw blurRad="38100" dist="38100" dir="2700000" algn="tl">
                              <a:srgbClr val="000000"/>
                            </a:outerShdw>
                          </a:effectLst>
                          <a:latin typeface="Tahoma" pitchFamily="34" charset="0"/>
                          <a:ea typeface="宋体" pitchFamily="2" charset="-122"/>
                        </a:rPr>
                        <a:t>50%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FF3300"/>
                          </a:solidFill>
                          <a:effectLst>
                            <a:outerShdw blurRad="38100" dist="38100" dir="2700000" algn="tl">
                              <a:srgbClr val="000000"/>
                            </a:outerShdw>
                          </a:effectLst>
                          <a:latin typeface="Tahoma" pitchFamily="34" charset="0"/>
                          <a:ea typeface="宋体" pitchFamily="2" charset="-122"/>
                        </a:rPr>
                        <a:t>50%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rgbClr val="FF9933"/>
                          </a:solidFill>
                          <a:effectLst>
                            <a:outerShdw blurRad="38100" dist="38100" dir="2700000" algn="tl">
                              <a:srgbClr val="000000"/>
                            </a:outerShdw>
                          </a:effectLst>
                          <a:latin typeface="Tahoma" pitchFamily="34" charset="0"/>
                          <a:ea typeface="宋体" pitchFamily="2" charset="-122"/>
                        </a:rPr>
                        <a:t>53%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Pct val="80000"/>
                        <a:buFont typeface="Wingdings" pitchFamily="2" charset="2"/>
                        <a:buNone/>
                        <a:tabLst/>
                      </a:pPr>
                      <a:r>
                        <a:rPr kumimoji="1" lang="en-US" altLang="zh-CN" sz="2800" b="0" i="0" u="none" strike="noStrike" cap="none" normalizeH="0" baseline="0" smtClean="0">
                          <a:ln>
                            <a:noFill/>
                          </a:ln>
                          <a:solidFill>
                            <a:schemeClr val="bg1"/>
                          </a:solidFill>
                          <a:effectLst>
                            <a:outerShdw blurRad="38100" dist="38100" dir="2700000" algn="tl">
                              <a:srgbClr val="000000"/>
                            </a:outerShdw>
                          </a:effectLst>
                          <a:latin typeface="Tahoma" pitchFamily="34" charset="0"/>
                          <a:ea typeface="宋体" pitchFamily="2" charset="-122"/>
                        </a:rPr>
                        <a:t>45%</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rgbClr val="3333FF"/>
                      </a:solidFill>
                      <a:prstDash val="solid"/>
                      <a:round/>
                      <a:headEnd type="none" w="med" len="med"/>
                      <a:tailEnd type="none" w="med" len="med"/>
                    </a:lnT>
                    <a:lnB w="28575" cap="flat" cmpd="sng" algn="ctr">
                      <a:solidFill>
                        <a:srgbClr val="3333FF"/>
                      </a:solidFill>
                      <a:prstDash val="solid"/>
                      <a:round/>
                      <a:headEnd type="none" w="med" len="med"/>
                      <a:tailEnd type="none" w="med" len="med"/>
                    </a:lnB>
                    <a:lnTlToBr>
                      <a:noFill/>
                    </a:lnTlToBr>
                    <a:lnBlToTr>
                      <a:noFill/>
                    </a:lnBlToTr>
                    <a:noFill/>
                  </a:tcPr>
                </a:tc>
              </a:tr>
            </a:tbl>
          </a:graphicData>
        </a:graphic>
      </p:graphicFrame>
      <p:sp>
        <p:nvSpPr>
          <p:cNvPr id="8221" name="Text Box 59"/>
          <p:cNvSpPr txBox="1">
            <a:spLocks noChangeArrowheads="1"/>
          </p:cNvSpPr>
          <p:nvPr/>
        </p:nvSpPr>
        <p:spPr bwMode="auto">
          <a:xfrm>
            <a:off x="684213" y="4581525"/>
            <a:ext cx="7559675" cy="1492250"/>
          </a:xfrm>
          <a:prstGeom prst="rect">
            <a:avLst/>
          </a:prstGeom>
          <a:noFill/>
          <a:ln w="9525">
            <a:noFill/>
            <a:miter lim="800000"/>
            <a:headEnd/>
            <a:tailEnd/>
          </a:ln>
        </p:spPr>
        <p:txBody>
          <a:bodyPr>
            <a:spAutoFit/>
          </a:bodyPr>
          <a:lstStyle/>
          <a:p>
            <a:pPr marL="609600" indent="-609600">
              <a:spcBef>
                <a:spcPct val="50000"/>
              </a:spcBef>
              <a:buFont typeface="Wingdings" pitchFamily="2" charset="2"/>
              <a:buAutoNum type="arabicPeriod"/>
            </a:pPr>
            <a:r>
              <a:rPr lang="en-US" altLang="zh-CN" sz="2000" b="1"/>
              <a:t>Crossley:   </a:t>
            </a:r>
          </a:p>
          <a:p>
            <a:pPr marL="609600" indent="-609600">
              <a:spcBef>
                <a:spcPct val="50000"/>
              </a:spcBef>
              <a:buFont typeface="Wingdings" pitchFamily="2" charset="2"/>
              <a:buAutoNum type="arabicPeriod"/>
            </a:pPr>
            <a:r>
              <a:rPr lang="en-US" altLang="zh-CN" sz="2000" b="1"/>
              <a:t>Gallup: 50,000</a:t>
            </a:r>
          </a:p>
          <a:p>
            <a:pPr marL="609600" indent="-609600">
              <a:spcBef>
                <a:spcPct val="50000"/>
              </a:spcBef>
              <a:buFont typeface="Wingdings" pitchFamily="2" charset="2"/>
              <a:buAutoNum type="arabicPeriod"/>
            </a:pPr>
            <a:r>
              <a:rPr lang="en-US" altLang="zh-CN" sz="2000" b="1"/>
              <a:t>Roper(Fortune): 15,000</a:t>
            </a:r>
          </a:p>
        </p:txBody>
      </p:sp>
    </p:spTree>
  </p:cSld>
  <p:clrMapOvr>
    <a:masterClrMapping/>
  </p:clrMapOvr>
  <p:transition>
    <p:pull dir="u"/>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65602" name="Rectangle 2"/>
          <p:cNvSpPr>
            <a:spLocks noGrp="1" noChangeArrowheads="1"/>
          </p:cNvSpPr>
          <p:nvPr>
            <p:ph type="body" idx="1"/>
          </p:nvPr>
        </p:nvSpPr>
        <p:spPr>
          <a:xfrm>
            <a:off x="468313" y="549275"/>
            <a:ext cx="8153400" cy="5832475"/>
          </a:xfrm>
        </p:spPr>
        <p:txBody>
          <a:bodyPr/>
          <a:lstStyle/>
          <a:p>
            <a:pPr marL="609600" indent="-609600" algn="just" eaLnBrk="1" hangingPunct="1">
              <a:lnSpc>
                <a:spcPct val="120000"/>
              </a:lnSpc>
              <a:buClr>
                <a:srgbClr val="FF3399"/>
              </a:buClr>
              <a:buFont typeface="Wingdings" pitchFamily="2" charset="2"/>
              <a:buNone/>
              <a:defRPr/>
            </a:pPr>
            <a:r>
              <a:rPr lang="en-US" altLang="zh-CN" sz="4000" smtClean="0">
                <a:solidFill>
                  <a:schemeClr val="bg2"/>
                </a:solidFill>
                <a:effectLst/>
                <a:latin typeface="Times New Roman" pitchFamily="18" charset="0"/>
                <a:ea typeface="华文行楷" pitchFamily="2" charset="-122"/>
              </a:rPr>
              <a:t>2</a:t>
            </a:r>
            <a:r>
              <a:rPr lang="zh-CN" altLang="en-US" sz="4000" smtClean="0">
                <a:solidFill>
                  <a:schemeClr val="bg2"/>
                </a:solidFill>
                <a:effectLst/>
                <a:latin typeface="Times New Roman" pitchFamily="18" charset="0"/>
                <a:ea typeface="华文行楷" pitchFamily="2" charset="-122"/>
              </a:rPr>
              <a:t>、非概率抽样</a:t>
            </a:r>
            <a:r>
              <a:rPr lang="zh-CN" altLang="en-US" sz="3600" smtClean="0"/>
              <a:t> </a:t>
            </a:r>
            <a:endParaRPr lang="zh-CN" altLang="en-US" sz="4000" smtClean="0">
              <a:solidFill>
                <a:schemeClr val="bg2"/>
              </a:solidFill>
              <a:effectLst/>
              <a:latin typeface="Times New Roman" pitchFamily="18" charset="0"/>
              <a:ea typeface="华文行楷" pitchFamily="2" charset="-122"/>
            </a:endParaRPr>
          </a:p>
          <a:p>
            <a:pPr marL="609600" indent="-609600" algn="just" eaLnBrk="1" hangingPunct="1">
              <a:lnSpc>
                <a:spcPct val="130000"/>
              </a:lnSpc>
              <a:buClr>
                <a:srgbClr val="FF3399"/>
              </a:buClr>
              <a:buFont typeface="Wingdings" pitchFamily="2" charset="2"/>
              <a:buNone/>
              <a:defRPr/>
            </a:pPr>
            <a:r>
              <a:rPr lang="zh-CN" altLang="en-US" b="1" smtClean="0">
                <a:solidFill>
                  <a:srgbClr val="0000FF"/>
                </a:solidFill>
                <a:latin typeface="Times New Roman" pitchFamily="18" charset="0"/>
              </a:rPr>
              <a:t>非概率抽样是指从总体中抽取样本单位时，不采用随机原则，而是可以</a:t>
            </a:r>
            <a:r>
              <a:rPr lang="zh-CN" altLang="en-US" b="1" smtClean="0">
                <a:solidFill>
                  <a:srgbClr val="FF3300"/>
                </a:solidFill>
                <a:latin typeface="Times New Roman" pitchFamily="18" charset="0"/>
              </a:rPr>
              <a:t>任意有意识地</a:t>
            </a:r>
            <a:r>
              <a:rPr lang="zh-CN" altLang="en-US" b="1" smtClean="0">
                <a:solidFill>
                  <a:srgbClr val="0000FF"/>
                </a:solidFill>
                <a:latin typeface="Times New Roman" pitchFamily="18" charset="0"/>
              </a:rPr>
              <a:t>选择样本。</a:t>
            </a:r>
          </a:p>
          <a:p>
            <a:pPr marL="609600" indent="-609600" algn="just" eaLnBrk="1" hangingPunct="1">
              <a:lnSpc>
                <a:spcPct val="130000"/>
              </a:lnSpc>
              <a:buClr>
                <a:srgbClr val="FF3399"/>
              </a:buClr>
              <a:buFont typeface="Wingdings" pitchFamily="2" charset="2"/>
              <a:buNone/>
              <a:defRPr/>
            </a:pPr>
            <a:r>
              <a:rPr lang="zh-CN" altLang="en-US" b="1" smtClean="0">
                <a:solidFill>
                  <a:srgbClr val="0000FF"/>
                </a:solidFill>
                <a:latin typeface="Times New Roman" pitchFamily="18" charset="0"/>
              </a:rPr>
              <a:t>缺点：不能对估计的精确程度做出客观评价。</a:t>
            </a:r>
          </a:p>
          <a:p>
            <a:pPr marL="609600" indent="-609600" algn="just" eaLnBrk="1" hangingPunct="1">
              <a:lnSpc>
                <a:spcPct val="130000"/>
              </a:lnSpc>
              <a:buClr>
                <a:srgbClr val="FF3399"/>
              </a:buClr>
              <a:buFont typeface="Wingdings" pitchFamily="2" charset="2"/>
              <a:buNone/>
              <a:defRPr/>
            </a:pPr>
            <a:r>
              <a:rPr lang="zh-CN" altLang="en-US" b="1" smtClean="0">
                <a:solidFill>
                  <a:srgbClr val="0000FF"/>
                </a:solidFill>
                <a:latin typeface="Times New Roman" pitchFamily="18" charset="0"/>
              </a:rPr>
              <a:t>常用的非概率抽样主要有：</a:t>
            </a:r>
            <a:r>
              <a:rPr lang="zh-CN" altLang="en-US" b="1" smtClean="0">
                <a:solidFill>
                  <a:srgbClr val="FF3300"/>
                </a:solidFill>
                <a:latin typeface="Times New Roman" pitchFamily="18" charset="0"/>
              </a:rPr>
              <a:t>方便抽样</a:t>
            </a:r>
            <a:r>
              <a:rPr lang="zh-CN" altLang="en-US" b="1" smtClean="0">
                <a:solidFill>
                  <a:srgbClr val="0000FF"/>
                </a:solidFill>
                <a:latin typeface="Times New Roman" pitchFamily="18" charset="0"/>
              </a:rPr>
              <a:t>、</a:t>
            </a:r>
            <a:r>
              <a:rPr lang="zh-CN" altLang="en-US" b="1" smtClean="0">
                <a:solidFill>
                  <a:srgbClr val="FF3300"/>
                </a:solidFill>
                <a:latin typeface="Times New Roman" pitchFamily="18" charset="0"/>
              </a:rPr>
              <a:t>判断抽样</a:t>
            </a:r>
            <a:r>
              <a:rPr lang="zh-CN" altLang="en-US" b="1" smtClean="0">
                <a:solidFill>
                  <a:srgbClr val="0000FF"/>
                </a:solidFill>
                <a:latin typeface="Times New Roman" pitchFamily="18" charset="0"/>
              </a:rPr>
              <a:t>、</a:t>
            </a:r>
            <a:r>
              <a:rPr lang="zh-CN" altLang="en-US" b="1" smtClean="0">
                <a:solidFill>
                  <a:srgbClr val="FF3300"/>
                </a:solidFill>
                <a:latin typeface="Times New Roman" pitchFamily="18" charset="0"/>
              </a:rPr>
              <a:t>定额抽样</a:t>
            </a:r>
            <a:r>
              <a:rPr lang="zh-CN" altLang="en-US" b="1" smtClean="0">
                <a:solidFill>
                  <a:srgbClr val="0000FF"/>
                </a:solidFill>
                <a:latin typeface="Times New Roman" pitchFamily="18" charset="0"/>
              </a:rPr>
              <a:t>和</a:t>
            </a:r>
            <a:r>
              <a:rPr lang="zh-CN" altLang="en-US" b="1" smtClean="0">
                <a:solidFill>
                  <a:srgbClr val="FF3300"/>
                </a:solidFill>
                <a:latin typeface="Times New Roman" pitchFamily="18" charset="0"/>
              </a:rPr>
              <a:t>滚雪球抽样</a:t>
            </a:r>
            <a:r>
              <a:rPr lang="zh-CN" altLang="en-US" b="1" smtClean="0">
                <a:solidFill>
                  <a:srgbClr val="0000FF"/>
                </a:solidFill>
                <a:latin typeface="Times New Roman" pitchFamily="18" charset="0"/>
              </a:rPr>
              <a:t>。</a:t>
            </a:r>
            <a:r>
              <a:rPr lang="zh-CN" altLang="en-US" smtClean="0"/>
              <a:t>  </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65602">
                                            <p:txEl>
                                              <p:pRg st="0" end="0"/>
                                            </p:txEl>
                                          </p:spTgt>
                                        </p:tgtEl>
                                        <p:attrNameLst>
                                          <p:attrName>style.visibility</p:attrName>
                                        </p:attrNameLst>
                                      </p:cBhvr>
                                      <p:to>
                                        <p:strVal val="visible"/>
                                      </p:to>
                                    </p:set>
                                    <p:animEffect transition="in" filter="wipe(left)">
                                      <p:cBhvr>
                                        <p:cTn id="7" dur="500"/>
                                        <p:tgtEl>
                                          <p:spTgt spid="66560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65602">
                                            <p:txEl>
                                              <p:pRg st="1" end="1"/>
                                            </p:txEl>
                                          </p:spTgt>
                                        </p:tgtEl>
                                        <p:attrNameLst>
                                          <p:attrName>style.visibility</p:attrName>
                                        </p:attrNameLst>
                                      </p:cBhvr>
                                      <p:to>
                                        <p:strVal val="visible"/>
                                      </p:to>
                                    </p:set>
                                    <p:animEffect transition="in" filter="wipe(left)">
                                      <p:cBhvr>
                                        <p:cTn id="12" dur="500"/>
                                        <p:tgtEl>
                                          <p:spTgt spid="66560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65602">
                                            <p:txEl>
                                              <p:pRg st="2" end="2"/>
                                            </p:txEl>
                                          </p:spTgt>
                                        </p:tgtEl>
                                        <p:attrNameLst>
                                          <p:attrName>style.visibility</p:attrName>
                                        </p:attrNameLst>
                                      </p:cBhvr>
                                      <p:to>
                                        <p:strVal val="visible"/>
                                      </p:to>
                                    </p:set>
                                    <p:animEffect transition="in" filter="wipe(left)">
                                      <p:cBhvr>
                                        <p:cTn id="17" dur="500"/>
                                        <p:tgtEl>
                                          <p:spTgt spid="66560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65602">
                                            <p:txEl>
                                              <p:pRg st="3" end="3"/>
                                            </p:txEl>
                                          </p:spTgt>
                                        </p:tgtEl>
                                        <p:attrNameLst>
                                          <p:attrName>style.visibility</p:attrName>
                                        </p:attrNameLst>
                                      </p:cBhvr>
                                      <p:to>
                                        <p:strVal val="visible"/>
                                      </p:to>
                                    </p:set>
                                    <p:animEffect transition="in" filter="wipe(left)">
                                      <p:cBhvr>
                                        <p:cTn id="22" dur="500"/>
                                        <p:tgtEl>
                                          <p:spTgt spid="66560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602" grpId="0" build="p" autoUpdateAnimBg="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7650" name="Text Box 2"/>
          <p:cNvSpPr txBox="1">
            <a:spLocks noChangeArrowheads="1"/>
          </p:cNvSpPr>
          <p:nvPr/>
        </p:nvSpPr>
        <p:spPr bwMode="auto">
          <a:xfrm>
            <a:off x="2700338" y="1268413"/>
            <a:ext cx="6229350" cy="1066800"/>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00"/>
                </a:solidFill>
                <a:effectLst>
                  <a:outerShdw blurRad="38100" dist="38100" dir="2700000" algn="tl">
                    <a:srgbClr val="FFFFFF"/>
                  </a:outerShdw>
                </a:effectLst>
                <a:latin typeface="楷体_GB2312" pitchFamily="49" charset="-122"/>
                <a:ea typeface="楷体_GB2312" pitchFamily="49" charset="-122"/>
              </a:rPr>
              <a:t>由调查员决定样本的选取，或由被调查者主动提供信息。</a:t>
            </a:r>
          </a:p>
        </p:txBody>
      </p:sp>
      <p:sp>
        <p:nvSpPr>
          <p:cNvPr id="667651" name="Oval 3"/>
          <p:cNvSpPr>
            <a:spLocks noChangeArrowheads="1"/>
          </p:cNvSpPr>
          <p:nvPr/>
        </p:nvSpPr>
        <p:spPr bwMode="auto">
          <a:xfrm>
            <a:off x="1331913" y="3500438"/>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优点</a:t>
            </a:r>
          </a:p>
        </p:txBody>
      </p:sp>
      <p:sp>
        <p:nvSpPr>
          <p:cNvPr id="667652" name="Oval 4"/>
          <p:cNvSpPr>
            <a:spLocks noChangeArrowheads="1"/>
          </p:cNvSpPr>
          <p:nvPr/>
        </p:nvSpPr>
        <p:spPr bwMode="auto">
          <a:xfrm>
            <a:off x="1331913" y="5084763"/>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缺点</a:t>
            </a:r>
          </a:p>
        </p:txBody>
      </p:sp>
      <p:sp>
        <p:nvSpPr>
          <p:cNvPr id="667653" name="Text Box 5"/>
          <p:cNvSpPr txBox="1">
            <a:spLocks noChangeArrowheads="1"/>
          </p:cNvSpPr>
          <p:nvPr/>
        </p:nvSpPr>
        <p:spPr bwMode="auto">
          <a:xfrm>
            <a:off x="3059113" y="3500438"/>
            <a:ext cx="4419600" cy="579437"/>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节省费用和时间</a:t>
            </a:r>
          </a:p>
        </p:txBody>
      </p:sp>
      <p:sp>
        <p:nvSpPr>
          <p:cNvPr id="667654" name="Text Box 6"/>
          <p:cNvSpPr txBox="1">
            <a:spLocks noChangeArrowheads="1"/>
          </p:cNvSpPr>
          <p:nvPr/>
        </p:nvSpPr>
        <p:spPr bwMode="auto">
          <a:xfrm>
            <a:off x="3132138" y="4868863"/>
            <a:ext cx="4103687" cy="1066800"/>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样本信息不适用于对总体参数的推断。</a:t>
            </a:r>
          </a:p>
        </p:txBody>
      </p:sp>
      <p:sp>
        <p:nvSpPr>
          <p:cNvPr id="667655" name="Rectangle 7"/>
          <p:cNvSpPr>
            <a:spLocks noChangeArrowheads="1"/>
          </p:cNvSpPr>
          <p:nvPr/>
        </p:nvSpPr>
        <p:spPr bwMode="auto">
          <a:xfrm>
            <a:off x="323850" y="1484313"/>
            <a:ext cx="1981200" cy="609600"/>
          </a:xfrm>
          <a:prstGeom prst="rect">
            <a:avLst/>
          </a:prstGeom>
          <a:solidFill>
            <a:srgbClr val="EDF284"/>
          </a:solidFill>
          <a:ln w="9525">
            <a:miter lim="800000"/>
            <a:headEnd/>
            <a:tailEnd/>
          </a:ln>
          <a:effectLst/>
          <a:scene3d>
            <a:camera prst="legacyObliqueTopLeft"/>
            <a:lightRig rig="legacyFlat3" dir="t"/>
          </a:scene3d>
          <a:sp3d extrusionH="430200" prstMaterial="legacyMatte">
            <a:bevelT w="13500" h="13500" prst="angle"/>
            <a:bevelB w="13500" h="13500" prst="angle"/>
            <a:extrusionClr>
              <a:srgbClr val="EDF284"/>
            </a:extrusionClr>
          </a:sp3d>
        </p:spPr>
        <p:txBody>
          <a:bodyPr wrap="none" anchor="ctr">
            <a:flatTx/>
          </a:bodyPr>
          <a:lstStyle/>
          <a:p>
            <a:pPr algn="ctr">
              <a:lnSpc>
                <a:spcPct val="100000"/>
              </a:lnSpc>
              <a:spcBef>
                <a:spcPct val="0"/>
              </a:spcBef>
              <a:buClrTx/>
              <a:buSzTx/>
              <a:buFontTx/>
              <a:buNone/>
              <a:defRPr/>
            </a:pPr>
            <a:r>
              <a:rPr lang="zh-CN" altLang="en-US" sz="3600" b="1">
                <a:effectLst>
                  <a:outerShdw blurRad="38100" dist="38100" dir="2700000" algn="tl">
                    <a:srgbClr val="000000"/>
                  </a:outerShdw>
                </a:effectLst>
              </a:rPr>
              <a:t>方便抽样</a:t>
            </a:r>
          </a:p>
        </p:txBody>
      </p:sp>
      <p:sp>
        <p:nvSpPr>
          <p:cNvPr id="667657" name="Rectangle 9"/>
          <p:cNvSpPr>
            <a:spLocks noChangeArrowheads="1"/>
          </p:cNvSpPr>
          <p:nvPr/>
        </p:nvSpPr>
        <p:spPr bwMode="auto">
          <a:xfrm>
            <a:off x="0" y="2205038"/>
            <a:ext cx="2836863" cy="579437"/>
          </a:xfrm>
          <a:prstGeom prst="rect">
            <a:avLst/>
          </a:prstGeom>
          <a:noFill/>
          <a:ln w="9525">
            <a:noFill/>
            <a:miter lim="800000"/>
            <a:headEnd/>
            <a:tailEnd/>
          </a:ln>
          <a:effectLst/>
        </p:spPr>
        <p:txBody>
          <a:bodyPr wrap="none" anchor="ctr">
            <a:spAutoFit/>
          </a:bodyPr>
          <a:lstStyle/>
          <a:p>
            <a:pPr algn="l">
              <a:lnSpc>
                <a:spcPct val="100000"/>
              </a:lnSpc>
              <a:spcBef>
                <a:spcPct val="0"/>
              </a:spcBef>
              <a:buClrTx/>
              <a:buSzTx/>
              <a:buFontTx/>
              <a:buNone/>
              <a:defRPr/>
            </a:pPr>
            <a:r>
              <a:rPr lang="zh-CN" altLang="en-US" sz="3200" b="1" i="1">
                <a:solidFill>
                  <a:srgbClr val="FF0000"/>
                </a:solidFill>
                <a:effectLst>
                  <a:outerShdw blurRad="38100" dist="38100" dir="2700000" algn="tl">
                    <a:srgbClr val="000000"/>
                  </a:outerShdw>
                </a:effectLst>
                <a:latin typeface="楷体_GB2312" pitchFamily="49" charset="-122"/>
                <a:ea typeface="楷体_GB2312" pitchFamily="49" charset="-122"/>
              </a:rPr>
              <a:t>（任意抽样） </a:t>
            </a:r>
          </a:p>
        </p:txBody>
      </p:sp>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667650"/>
                                        </p:tgtEl>
                                        <p:attrNameLst>
                                          <p:attrName>style.visibility</p:attrName>
                                        </p:attrNameLst>
                                      </p:cBhvr>
                                      <p:to>
                                        <p:strVal val="visible"/>
                                      </p:to>
                                    </p:set>
                                    <p:animEffect transition="in" filter="blinds(horizontal)">
                                      <p:cBhvr>
                                        <p:cTn id="7" dur="500"/>
                                        <p:tgtEl>
                                          <p:spTgt spid="66765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667651"/>
                                        </p:tgtEl>
                                        <p:attrNameLst>
                                          <p:attrName>style.visibility</p:attrName>
                                        </p:attrNameLst>
                                      </p:cBhvr>
                                      <p:to>
                                        <p:strVal val="visible"/>
                                      </p:to>
                                    </p:set>
                                    <p:anim calcmode="lin" valueType="num">
                                      <p:cBhvr additive="base">
                                        <p:cTn id="12" dur="500" fill="hold"/>
                                        <p:tgtEl>
                                          <p:spTgt spid="667651"/>
                                        </p:tgtEl>
                                        <p:attrNameLst>
                                          <p:attrName>ppt_x</p:attrName>
                                        </p:attrNameLst>
                                      </p:cBhvr>
                                      <p:tavLst>
                                        <p:tav tm="0">
                                          <p:val>
                                            <p:strVal val="0-#ppt_w/2"/>
                                          </p:val>
                                        </p:tav>
                                        <p:tav tm="100000">
                                          <p:val>
                                            <p:strVal val="#ppt_x"/>
                                          </p:val>
                                        </p:tav>
                                      </p:tavLst>
                                    </p:anim>
                                    <p:anim calcmode="lin" valueType="num">
                                      <p:cBhvr additive="base">
                                        <p:cTn id="13" dur="500" fill="hold"/>
                                        <p:tgtEl>
                                          <p:spTgt spid="667651"/>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3" presetClass="entr" presetSubtype="10" fill="hold" grpId="0" nodeType="afterEffect">
                                  <p:stCondLst>
                                    <p:cond delay="0"/>
                                  </p:stCondLst>
                                  <p:childTnLst>
                                    <p:set>
                                      <p:cBhvr>
                                        <p:cTn id="16" dur="1" fill="hold">
                                          <p:stCondLst>
                                            <p:cond delay="0"/>
                                          </p:stCondLst>
                                        </p:cTn>
                                        <p:tgtEl>
                                          <p:spTgt spid="667653"/>
                                        </p:tgtEl>
                                        <p:attrNameLst>
                                          <p:attrName>style.visibility</p:attrName>
                                        </p:attrNameLst>
                                      </p:cBhvr>
                                      <p:to>
                                        <p:strVal val="visible"/>
                                      </p:to>
                                    </p:set>
                                    <p:animEffect transition="in" filter="blinds(horizontal)">
                                      <p:cBhvr>
                                        <p:cTn id="17" dur="500"/>
                                        <p:tgtEl>
                                          <p:spTgt spid="667653"/>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grpId="0" nodeType="clickEffect">
                                  <p:stCondLst>
                                    <p:cond delay="0"/>
                                  </p:stCondLst>
                                  <p:childTnLst>
                                    <p:set>
                                      <p:cBhvr>
                                        <p:cTn id="21" dur="1" fill="hold">
                                          <p:stCondLst>
                                            <p:cond delay="0"/>
                                          </p:stCondLst>
                                        </p:cTn>
                                        <p:tgtEl>
                                          <p:spTgt spid="667652"/>
                                        </p:tgtEl>
                                        <p:attrNameLst>
                                          <p:attrName>style.visibility</p:attrName>
                                        </p:attrNameLst>
                                      </p:cBhvr>
                                      <p:to>
                                        <p:strVal val="visible"/>
                                      </p:to>
                                    </p:set>
                                    <p:anim calcmode="lin" valueType="num">
                                      <p:cBhvr additive="base">
                                        <p:cTn id="22" dur="500" fill="hold"/>
                                        <p:tgtEl>
                                          <p:spTgt spid="667652"/>
                                        </p:tgtEl>
                                        <p:attrNameLst>
                                          <p:attrName>ppt_x</p:attrName>
                                        </p:attrNameLst>
                                      </p:cBhvr>
                                      <p:tavLst>
                                        <p:tav tm="0">
                                          <p:val>
                                            <p:strVal val="0-#ppt_w/2"/>
                                          </p:val>
                                        </p:tav>
                                        <p:tav tm="100000">
                                          <p:val>
                                            <p:strVal val="#ppt_x"/>
                                          </p:val>
                                        </p:tav>
                                      </p:tavLst>
                                    </p:anim>
                                    <p:anim calcmode="lin" valueType="num">
                                      <p:cBhvr additive="base">
                                        <p:cTn id="23" dur="500" fill="hold"/>
                                        <p:tgtEl>
                                          <p:spTgt spid="667652"/>
                                        </p:tgtEl>
                                        <p:attrNameLst>
                                          <p:attrName>ppt_y</p:attrName>
                                        </p:attrNameLst>
                                      </p:cBhvr>
                                      <p:tavLst>
                                        <p:tav tm="0">
                                          <p:val>
                                            <p:strVal val="#ppt_y"/>
                                          </p:val>
                                        </p:tav>
                                        <p:tav tm="100000">
                                          <p:val>
                                            <p:strVal val="#ppt_y"/>
                                          </p:val>
                                        </p:tav>
                                      </p:tavLst>
                                    </p:anim>
                                  </p:childTnLst>
                                </p:cTn>
                              </p:par>
                            </p:childTnLst>
                          </p:cTn>
                        </p:par>
                        <p:par>
                          <p:cTn id="24" fill="hold">
                            <p:stCondLst>
                              <p:cond delay="500"/>
                            </p:stCondLst>
                            <p:childTnLst>
                              <p:par>
                                <p:cTn id="25" presetID="3" presetClass="entr" presetSubtype="10" fill="hold" grpId="0" nodeType="afterEffect">
                                  <p:stCondLst>
                                    <p:cond delay="0"/>
                                  </p:stCondLst>
                                  <p:childTnLst>
                                    <p:set>
                                      <p:cBhvr>
                                        <p:cTn id="26" dur="1" fill="hold">
                                          <p:stCondLst>
                                            <p:cond delay="0"/>
                                          </p:stCondLst>
                                        </p:cTn>
                                        <p:tgtEl>
                                          <p:spTgt spid="667654"/>
                                        </p:tgtEl>
                                        <p:attrNameLst>
                                          <p:attrName>style.visibility</p:attrName>
                                        </p:attrNameLst>
                                      </p:cBhvr>
                                      <p:to>
                                        <p:strVal val="visible"/>
                                      </p:to>
                                    </p:set>
                                    <p:animEffect transition="in" filter="blinds(horizontal)">
                                      <p:cBhvr>
                                        <p:cTn id="27" dur="500"/>
                                        <p:tgtEl>
                                          <p:spTgt spid="6676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7650" grpId="0" autoUpdateAnimBg="0"/>
      <p:bldP spid="667651" grpId="0" animBg="1" autoUpdateAnimBg="0"/>
      <p:bldP spid="667652" grpId="0" animBg="1" autoUpdateAnimBg="0"/>
      <p:bldP spid="667653" grpId="0" autoUpdateAnimBg="0"/>
      <p:bldP spid="667654" grpId="0" autoUpdateAnimBg="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8674" name="Text Box 2"/>
          <p:cNvSpPr txBox="1">
            <a:spLocks noChangeArrowheads="1"/>
          </p:cNvSpPr>
          <p:nvPr/>
        </p:nvSpPr>
        <p:spPr bwMode="auto">
          <a:xfrm>
            <a:off x="2627313" y="981075"/>
            <a:ext cx="6229350" cy="1554163"/>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00"/>
                </a:solidFill>
                <a:effectLst>
                  <a:outerShdw blurRad="38100" dist="38100" dir="2700000" algn="tl">
                    <a:srgbClr val="FFFFFF"/>
                  </a:outerShdw>
                </a:effectLst>
                <a:latin typeface="楷体_GB2312" pitchFamily="49" charset="-122"/>
                <a:ea typeface="楷体_GB2312" pitchFamily="49" charset="-122"/>
              </a:rPr>
              <a:t>研究者根据主观经验和判断，从总体中选择他认为有代表性的，又容易取得的单位作为样本。</a:t>
            </a:r>
          </a:p>
        </p:txBody>
      </p:sp>
      <p:sp>
        <p:nvSpPr>
          <p:cNvPr id="668675" name="Oval 3"/>
          <p:cNvSpPr>
            <a:spLocks noChangeArrowheads="1"/>
          </p:cNvSpPr>
          <p:nvPr/>
        </p:nvSpPr>
        <p:spPr bwMode="auto">
          <a:xfrm>
            <a:off x="1331913" y="3500438"/>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应用</a:t>
            </a:r>
          </a:p>
        </p:txBody>
      </p:sp>
      <p:sp>
        <p:nvSpPr>
          <p:cNvPr id="668676" name="Oval 4"/>
          <p:cNvSpPr>
            <a:spLocks noChangeArrowheads="1"/>
          </p:cNvSpPr>
          <p:nvPr/>
        </p:nvSpPr>
        <p:spPr bwMode="auto">
          <a:xfrm>
            <a:off x="1331913" y="5084763"/>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缺点</a:t>
            </a:r>
          </a:p>
        </p:txBody>
      </p:sp>
      <p:sp>
        <p:nvSpPr>
          <p:cNvPr id="668677" name="Text Box 5"/>
          <p:cNvSpPr txBox="1">
            <a:spLocks noChangeArrowheads="1"/>
          </p:cNvSpPr>
          <p:nvPr/>
        </p:nvSpPr>
        <p:spPr bwMode="auto">
          <a:xfrm>
            <a:off x="2987675" y="2997200"/>
            <a:ext cx="5834063" cy="1554163"/>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当总体各单位差异较大，而由于经费等原因，样本容量不能过大时。</a:t>
            </a:r>
          </a:p>
        </p:txBody>
      </p:sp>
      <p:sp>
        <p:nvSpPr>
          <p:cNvPr id="668678" name="Text Box 6"/>
          <p:cNvSpPr txBox="1">
            <a:spLocks noChangeArrowheads="1"/>
          </p:cNvSpPr>
          <p:nvPr/>
        </p:nvSpPr>
        <p:spPr bwMode="auto">
          <a:xfrm>
            <a:off x="3059113" y="5084763"/>
            <a:ext cx="4895850" cy="579437"/>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不能得到估计值的精度。</a:t>
            </a:r>
          </a:p>
        </p:txBody>
      </p:sp>
      <p:sp>
        <p:nvSpPr>
          <p:cNvPr id="668679" name="Rectangle 7"/>
          <p:cNvSpPr>
            <a:spLocks noChangeArrowheads="1"/>
          </p:cNvSpPr>
          <p:nvPr/>
        </p:nvSpPr>
        <p:spPr bwMode="auto">
          <a:xfrm>
            <a:off x="323850" y="1484313"/>
            <a:ext cx="1981200" cy="609600"/>
          </a:xfrm>
          <a:prstGeom prst="rect">
            <a:avLst/>
          </a:prstGeom>
          <a:solidFill>
            <a:srgbClr val="EDF284"/>
          </a:solidFill>
          <a:ln w="9525">
            <a:miter lim="800000"/>
            <a:headEnd/>
            <a:tailEnd/>
          </a:ln>
          <a:effectLst/>
          <a:scene3d>
            <a:camera prst="legacyObliqueTopLeft"/>
            <a:lightRig rig="legacyFlat3" dir="t"/>
          </a:scene3d>
          <a:sp3d extrusionH="430200" prstMaterial="legacyMatte">
            <a:bevelT w="13500" h="13500" prst="angle"/>
            <a:bevelB w="13500" h="13500" prst="angle"/>
            <a:extrusionClr>
              <a:srgbClr val="EDF284"/>
            </a:extrusionClr>
          </a:sp3d>
        </p:spPr>
        <p:txBody>
          <a:bodyPr wrap="none" anchor="ctr">
            <a:flatTx/>
          </a:bodyPr>
          <a:lstStyle/>
          <a:p>
            <a:pPr algn="ctr">
              <a:lnSpc>
                <a:spcPct val="100000"/>
              </a:lnSpc>
              <a:spcBef>
                <a:spcPct val="0"/>
              </a:spcBef>
              <a:buClrTx/>
              <a:buSzTx/>
              <a:buFontTx/>
              <a:buNone/>
              <a:defRPr/>
            </a:pPr>
            <a:r>
              <a:rPr lang="zh-CN" altLang="en-US" sz="3600" b="1">
                <a:effectLst>
                  <a:outerShdw blurRad="38100" dist="38100" dir="2700000" algn="tl">
                    <a:srgbClr val="000000"/>
                  </a:outerShdw>
                </a:effectLst>
              </a:rPr>
              <a:t>判断抽样</a:t>
            </a:r>
          </a:p>
        </p:txBody>
      </p:sp>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668674"/>
                                        </p:tgtEl>
                                        <p:attrNameLst>
                                          <p:attrName>style.visibility</p:attrName>
                                        </p:attrNameLst>
                                      </p:cBhvr>
                                      <p:to>
                                        <p:strVal val="visible"/>
                                      </p:to>
                                    </p:set>
                                    <p:animEffect transition="in" filter="blinds(horizontal)">
                                      <p:cBhvr>
                                        <p:cTn id="7" dur="500"/>
                                        <p:tgtEl>
                                          <p:spTgt spid="66867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668675"/>
                                        </p:tgtEl>
                                        <p:attrNameLst>
                                          <p:attrName>style.visibility</p:attrName>
                                        </p:attrNameLst>
                                      </p:cBhvr>
                                      <p:to>
                                        <p:strVal val="visible"/>
                                      </p:to>
                                    </p:set>
                                    <p:anim calcmode="lin" valueType="num">
                                      <p:cBhvr additive="base">
                                        <p:cTn id="12" dur="500" fill="hold"/>
                                        <p:tgtEl>
                                          <p:spTgt spid="668675"/>
                                        </p:tgtEl>
                                        <p:attrNameLst>
                                          <p:attrName>ppt_x</p:attrName>
                                        </p:attrNameLst>
                                      </p:cBhvr>
                                      <p:tavLst>
                                        <p:tav tm="0">
                                          <p:val>
                                            <p:strVal val="0-#ppt_w/2"/>
                                          </p:val>
                                        </p:tav>
                                        <p:tav tm="100000">
                                          <p:val>
                                            <p:strVal val="#ppt_x"/>
                                          </p:val>
                                        </p:tav>
                                      </p:tavLst>
                                    </p:anim>
                                    <p:anim calcmode="lin" valueType="num">
                                      <p:cBhvr additive="base">
                                        <p:cTn id="13" dur="500" fill="hold"/>
                                        <p:tgtEl>
                                          <p:spTgt spid="668675"/>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3" presetClass="entr" presetSubtype="10" fill="hold" grpId="0" nodeType="afterEffect">
                                  <p:stCondLst>
                                    <p:cond delay="0"/>
                                  </p:stCondLst>
                                  <p:childTnLst>
                                    <p:set>
                                      <p:cBhvr>
                                        <p:cTn id="16" dur="1" fill="hold">
                                          <p:stCondLst>
                                            <p:cond delay="0"/>
                                          </p:stCondLst>
                                        </p:cTn>
                                        <p:tgtEl>
                                          <p:spTgt spid="668677"/>
                                        </p:tgtEl>
                                        <p:attrNameLst>
                                          <p:attrName>style.visibility</p:attrName>
                                        </p:attrNameLst>
                                      </p:cBhvr>
                                      <p:to>
                                        <p:strVal val="visible"/>
                                      </p:to>
                                    </p:set>
                                    <p:animEffect transition="in" filter="blinds(horizontal)">
                                      <p:cBhvr>
                                        <p:cTn id="17" dur="500"/>
                                        <p:tgtEl>
                                          <p:spTgt spid="668677"/>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grpId="0" nodeType="clickEffect">
                                  <p:stCondLst>
                                    <p:cond delay="0"/>
                                  </p:stCondLst>
                                  <p:childTnLst>
                                    <p:set>
                                      <p:cBhvr>
                                        <p:cTn id="21" dur="1" fill="hold">
                                          <p:stCondLst>
                                            <p:cond delay="0"/>
                                          </p:stCondLst>
                                        </p:cTn>
                                        <p:tgtEl>
                                          <p:spTgt spid="668676"/>
                                        </p:tgtEl>
                                        <p:attrNameLst>
                                          <p:attrName>style.visibility</p:attrName>
                                        </p:attrNameLst>
                                      </p:cBhvr>
                                      <p:to>
                                        <p:strVal val="visible"/>
                                      </p:to>
                                    </p:set>
                                    <p:anim calcmode="lin" valueType="num">
                                      <p:cBhvr additive="base">
                                        <p:cTn id="22" dur="500" fill="hold"/>
                                        <p:tgtEl>
                                          <p:spTgt spid="668676"/>
                                        </p:tgtEl>
                                        <p:attrNameLst>
                                          <p:attrName>ppt_x</p:attrName>
                                        </p:attrNameLst>
                                      </p:cBhvr>
                                      <p:tavLst>
                                        <p:tav tm="0">
                                          <p:val>
                                            <p:strVal val="0-#ppt_w/2"/>
                                          </p:val>
                                        </p:tav>
                                        <p:tav tm="100000">
                                          <p:val>
                                            <p:strVal val="#ppt_x"/>
                                          </p:val>
                                        </p:tav>
                                      </p:tavLst>
                                    </p:anim>
                                    <p:anim calcmode="lin" valueType="num">
                                      <p:cBhvr additive="base">
                                        <p:cTn id="23" dur="500" fill="hold"/>
                                        <p:tgtEl>
                                          <p:spTgt spid="668676"/>
                                        </p:tgtEl>
                                        <p:attrNameLst>
                                          <p:attrName>ppt_y</p:attrName>
                                        </p:attrNameLst>
                                      </p:cBhvr>
                                      <p:tavLst>
                                        <p:tav tm="0">
                                          <p:val>
                                            <p:strVal val="#ppt_y"/>
                                          </p:val>
                                        </p:tav>
                                        <p:tav tm="100000">
                                          <p:val>
                                            <p:strVal val="#ppt_y"/>
                                          </p:val>
                                        </p:tav>
                                      </p:tavLst>
                                    </p:anim>
                                  </p:childTnLst>
                                </p:cTn>
                              </p:par>
                            </p:childTnLst>
                          </p:cTn>
                        </p:par>
                        <p:par>
                          <p:cTn id="24" fill="hold">
                            <p:stCondLst>
                              <p:cond delay="500"/>
                            </p:stCondLst>
                            <p:childTnLst>
                              <p:par>
                                <p:cTn id="25" presetID="3" presetClass="entr" presetSubtype="10" fill="hold" grpId="0" nodeType="afterEffect">
                                  <p:stCondLst>
                                    <p:cond delay="0"/>
                                  </p:stCondLst>
                                  <p:childTnLst>
                                    <p:set>
                                      <p:cBhvr>
                                        <p:cTn id="26" dur="1" fill="hold">
                                          <p:stCondLst>
                                            <p:cond delay="0"/>
                                          </p:stCondLst>
                                        </p:cTn>
                                        <p:tgtEl>
                                          <p:spTgt spid="668678"/>
                                        </p:tgtEl>
                                        <p:attrNameLst>
                                          <p:attrName>style.visibility</p:attrName>
                                        </p:attrNameLst>
                                      </p:cBhvr>
                                      <p:to>
                                        <p:strVal val="visible"/>
                                      </p:to>
                                    </p:set>
                                    <p:animEffect transition="in" filter="blinds(horizontal)">
                                      <p:cBhvr>
                                        <p:cTn id="27" dur="500"/>
                                        <p:tgtEl>
                                          <p:spTgt spid="6686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8674" grpId="0" autoUpdateAnimBg="0"/>
      <p:bldP spid="668675" grpId="0" animBg="1" autoUpdateAnimBg="0"/>
      <p:bldP spid="668676" grpId="0" animBg="1" autoUpdateAnimBg="0"/>
      <p:bldP spid="668677" grpId="0" autoUpdateAnimBg="0"/>
      <p:bldP spid="668678" grpId="0" autoUpdateAnimBg="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9698" name="Text Box 2"/>
          <p:cNvSpPr txBox="1">
            <a:spLocks noChangeArrowheads="1"/>
          </p:cNvSpPr>
          <p:nvPr/>
        </p:nvSpPr>
        <p:spPr bwMode="auto">
          <a:xfrm>
            <a:off x="2627313" y="836613"/>
            <a:ext cx="6229350" cy="2041525"/>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00"/>
                </a:solidFill>
                <a:effectLst>
                  <a:outerShdw blurRad="38100" dist="38100" dir="2700000" algn="tl">
                    <a:srgbClr val="FFFFFF"/>
                  </a:outerShdw>
                </a:effectLst>
                <a:latin typeface="楷体_GB2312" pitchFamily="49" charset="-122"/>
                <a:ea typeface="楷体_GB2312" pitchFamily="49" charset="-122"/>
              </a:rPr>
              <a:t>分两阶段，第一阶段给调查员指定不同类型的定额，第二阶段研究人员按方便抽样或判断抽样方法抽取样本。</a:t>
            </a:r>
          </a:p>
        </p:txBody>
      </p:sp>
      <p:sp>
        <p:nvSpPr>
          <p:cNvPr id="669699" name="Oval 3"/>
          <p:cNvSpPr>
            <a:spLocks noChangeArrowheads="1"/>
          </p:cNvSpPr>
          <p:nvPr/>
        </p:nvSpPr>
        <p:spPr bwMode="auto">
          <a:xfrm>
            <a:off x="1042988" y="3644900"/>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优点</a:t>
            </a:r>
          </a:p>
        </p:txBody>
      </p:sp>
      <p:sp>
        <p:nvSpPr>
          <p:cNvPr id="669700" name="Oval 4"/>
          <p:cNvSpPr>
            <a:spLocks noChangeArrowheads="1"/>
          </p:cNvSpPr>
          <p:nvPr/>
        </p:nvSpPr>
        <p:spPr bwMode="auto">
          <a:xfrm>
            <a:off x="1042988" y="5084763"/>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缺点</a:t>
            </a:r>
          </a:p>
        </p:txBody>
      </p:sp>
      <p:sp>
        <p:nvSpPr>
          <p:cNvPr id="669701" name="Text Box 5"/>
          <p:cNvSpPr txBox="1">
            <a:spLocks noChangeArrowheads="1"/>
          </p:cNvSpPr>
          <p:nvPr/>
        </p:nvSpPr>
        <p:spPr bwMode="auto">
          <a:xfrm>
            <a:off x="2627313" y="3429000"/>
            <a:ext cx="6192837" cy="1066800"/>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不用抽样框，可用较低的费用获得与总体特征分布相似的样本</a:t>
            </a:r>
          </a:p>
        </p:txBody>
      </p:sp>
      <p:sp>
        <p:nvSpPr>
          <p:cNvPr id="669702" name="Text Box 6"/>
          <p:cNvSpPr txBox="1">
            <a:spLocks noChangeArrowheads="1"/>
          </p:cNvSpPr>
          <p:nvPr/>
        </p:nvSpPr>
        <p:spPr bwMode="auto">
          <a:xfrm>
            <a:off x="2987675" y="5084763"/>
            <a:ext cx="5256213" cy="579437"/>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不能得到估计值的精度。</a:t>
            </a:r>
          </a:p>
        </p:txBody>
      </p:sp>
      <p:sp>
        <p:nvSpPr>
          <p:cNvPr id="669703" name="Rectangle 7"/>
          <p:cNvSpPr>
            <a:spLocks noChangeArrowheads="1"/>
          </p:cNvSpPr>
          <p:nvPr/>
        </p:nvSpPr>
        <p:spPr bwMode="auto">
          <a:xfrm>
            <a:off x="323850" y="1484313"/>
            <a:ext cx="1981200" cy="609600"/>
          </a:xfrm>
          <a:prstGeom prst="rect">
            <a:avLst/>
          </a:prstGeom>
          <a:solidFill>
            <a:srgbClr val="EDF284"/>
          </a:solidFill>
          <a:ln w="9525">
            <a:miter lim="800000"/>
            <a:headEnd/>
            <a:tailEnd/>
          </a:ln>
          <a:effectLst/>
          <a:scene3d>
            <a:camera prst="legacyObliqueTopLeft"/>
            <a:lightRig rig="legacyFlat3" dir="t"/>
          </a:scene3d>
          <a:sp3d extrusionH="430200" prstMaterial="legacyMatte">
            <a:bevelT w="13500" h="13500" prst="angle"/>
            <a:bevelB w="13500" h="13500" prst="angle"/>
            <a:extrusionClr>
              <a:srgbClr val="EDF284"/>
            </a:extrusionClr>
          </a:sp3d>
        </p:spPr>
        <p:txBody>
          <a:bodyPr wrap="none" anchor="ctr">
            <a:flatTx/>
          </a:bodyPr>
          <a:lstStyle/>
          <a:p>
            <a:pPr algn="ctr">
              <a:lnSpc>
                <a:spcPct val="100000"/>
              </a:lnSpc>
              <a:spcBef>
                <a:spcPct val="0"/>
              </a:spcBef>
              <a:buClrTx/>
              <a:buSzTx/>
              <a:buFontTx/>
              <a:buNone/>
              <a:defRPr/>
            </a:pPr>
            <a:r>
              <a:rPr lang="zh-CN" altLang="en-US" sz="3600" b="1">
                <a:effectLst>
                  <a:outerShdw blurRad="38100" dist="38100" dir="2700000" algn="tl">
                    <a:srgbClr val="000000"/>
                  </a:outerShdw>
                </a:effectLst>
              </a:rPr>
              <a:t>定额抽样</a:t>
            </a:r>
          </a:p>
        </p:txBody>
      </p:sp>
      <p:sp>
        <p:nvSpPr>
          <p:cNvPr id="669704" name="Rectangle 8"/>
          <p:cNvSpPr>
            <a:spLocks noChangeArrowheads="1"/>
          </p:cNvSpPr>
          <p:nvPr/>
        </p:nvSpPr>
        <p:spPr bwMode="auto">
          <a:xfrm>
            <a:off x="0" y="2205038"/>
            <a:ext cx="2836863" cy="579437"/>
          </a:xfrm>
          <a:prstGeom prst="rect">
            <a:avLst/>
          </a:prstGeom>
          <a:noFill/>
          <a:ln w="9525">
            <a:noFill/>
            <a:miter lim="800000"/>
            <a:headEnd/>
            <a:tailEnd/>
          </a:ln>
          <a:effectLst/>
        </p:spPr>
        <p:txBody>
          <a:bodyPr wrap="none" anchor="ctr">
            <a:spAutoFit/>
          </a:bodyPr>
          <a:lstStyle/>
          <a:p>
            <a:pPr algn="l">
              <a:lnSpc>
                <a:spcPct val="100000"/>
              </a:lnSpc>
              <a:spcBef>
                <a:spcPct val="0"/>
              </a:spcBef>
              <a:buClrTx/>
              <a:buSzTx/>
              <a:buFontTx/>
              <a:buNone/>
              <a:defRPr/>
            </a:pPr>
            <a:r>
              <a:rPr lang="zh-CN" altLang="en-US" sz="3200" b="1" i="1">
                <a:solidFill>
                  <a:srgbClr val="FF0000"/>
                </a:solidFill>
                <a:effectLst>
                  <a:outerShdw blurRad="38100" dist="38100" dir="2700000" algn="tl">
                    <a:srgbClr val="000000"/>
                  </a:outerShdw>
                </a:effectLst>
                <a:latin typeface="楷体_GB2312" pitchFamily="49" charset="-122"/>
                <a:ea typeface="楷体_GB2312" pitchFamily="49" charset="-122"/>
              </a:rPr>
              <a:t>（配额抽样） </a:t>
            </a:r>
          </a:p>
        </p:txBody>
      </p:sp>
    </p:spTree>
  </p:cSld>
  <p:clrMapOvr>
    <a:overrideClrMapping bg1="dk2" tx1="lt1" bg2="dk1" tx2="lt2" accent1="accent1" accent2="accent2" accent3="accent3" accent4="accent4" accent5="accent5" accent6="accent6" hlink="hlink" folHlink="folHlink"/>
  </p:clrMapOvr>
  <p:transition spd="slow">
    <p:cover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669698"/>
                                        </p:tgtEl>
                                        <p:attrNameLst>
                                          <p:attrName>style.visibility</p:attrName>
                                        </p:attrNameLst>
                                      </p:cBhvr>
                                      <p:to>
                                        <p:strVal val="visible"/>
                                      </p:to>
                                    </p:set>
                                    <p:animEffect transition="in" filter="blinds(horizontal)">
                                      <p:cBhvr>
                                        <p:cTn id="7" dur="500"/>
                                        <p:tgtEl>
                                          <p:spTgt spid="66969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669699"/>
                                        </p:tgtEl>
                                        <p:attrNameLst>
                                          <p:attrName>style.visibility</p:attrName>
                                        </p:attrNameLst>
                                      </p:cBhvr>
                                      <p:to>
                                        <p:strVal val="visible"/>
                                      </p:to>
                                    </p:set>
                                    <p:anim calcmode="lin" valueType="num">
                                      <p:cBhvr additive="base">
                                        <p:cTn id="12" dur="500" fill="hold"/>
                                        <p:tgtEl>
                                          <p:spTgt spid="669699"/>
                                        </p:tgtEl>
                                        <p:attrNameLst>
                                          <p:attrName>ppt_x</p:attrName>
                                        </p:attrNameLst>
                                      </p:cBhvr>
                                      <p:tavLst>
                                        <p:tav tm="0">
                                          <p:val>
                                            <p:strVal val="0-#ppt_w/2"/>
                                          </p:val>
                                        </p:tav>
                                        <p:tav tm="100000">
                                          <p:val>
                                            <p:strVal val="#ppt_x"/>
                                          </p:val>
                                        </p:tav>
                                      </p:tavLst>
                                    </p:anim>
                                    <p:anim calcmode="lin" valueType="num">
                                      <p:cBhvr additive="base">
                                        <p:cTn id="13" dur="500" fill="hold"/>
                                        <p:tgtEl>
                                          <p:spTgt spid="669699"/>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3" presetClass="entr" presetSubtype="10" fill="hold" grpId="0" nodeType="afterEffect">
                                  <p:stCondLst>
                                    <p:cond delay="0"/>
                                  </p:stCondLst>
                                  <p:childTnLst>
                                    <p:set>
                                      <p:cBhvr>
                                        <p:cTn id="16" dur="1" fill="hold">
                                          <p:stCondLst>
                                            <p:cond delay="0"/>
                                          </p:stCondLst>
                                        </p:cTn>
                                        <p:tgtEl>
                                          <p:spTgt spid="669701"/>
                                        </p:tgtEl>
                                        <p:attrNameLst>
                                          <p:attrName>style.visibility</p:attrName>
                                        </p:attrNameLst>
                                      </p:cBhvr>
                                      <p:to>
                                        <p:strVal val="visible"/>
                                      </p:to>
                                    </p:set>
                                    <p:animEffect transition="in" filter="blinds(horizontal)">
                                      <p:cBhvr>
                                        <p:cTn id="17" dur="500"/>
                                        <p:tgtEl>
                                          <p:spTgt spid="669701"/>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grpId="0" nodeType="clickEffect">
                                  <p:stCondLst>
                                    <p:cond delay="0"/>
                                  </p:stCondLst>
                                  <p:childTnLst>
                                    <p:set>
                                      <p:cBhvr>
                                        <p:cTn id="21" dur="1" fill="hold">
                                          <p:stCondLst>
                                            <p:cond delay="0"/>
                                          </p:stCondLst>
                                        </p:cTn>
                                        <p:tgtEl>
                                          <p:spTgt spid="669700"/>
                                        </p:tgtEl>
                                        <p:attrNameLst>
                                          <p:attrName>style.visibility</p:attrName>
                                        </p:attrNameLst>
                                      </p:cBhvr>
                                      <p:to>
                                        <p:strVal val="visible"/>
                                      </p:to>
                                    </p:set>
                                    <p:anim calcmode="lin" valueType="num">
                                      <p:cBhvr additive="base">
                                        <p:cTn id="22" dur="500" fill="hold"/>
                                        <p:tgtEl>
                                          <p:spTgt spid="669700"/>
                                        </p:tgtEl>
                                        <p:attrNameLst>
                                          <p:attrName>ppt_x</p:attrName>
                                        </p:attrNameLst>
                                      </p:cBhvr>
                                      <p:tavLst>
                                        <p:tav tm="0">
                                          <p:val>
                                            <p:strVal val="0-#ppt_w/2"/>
                                          </p:val>
                                        </p:tav>
                                        <p:tav tm="100000">
                                          <p:val>
                                            <p:strVal val="#ppt_x"/>
                                          </p:val>
                                        </p:tav>
                                      </p:tavLst>
                                    </p:anim>
                                    <p:anim calcmode="lin" valueType="num">
                                      <p:cBhvr additive="base">
                                        <p:cTn id="23" dur="500" fill="hold"/>
                                        <p:tgtEl>
                                          <p:spTgt spid="669700"/>
                                        </p:tgtEl>
                                        <p:attrNameLst>
                                          <p:attrName>ppt_y</p:attrName>
                                        </p:attrNameLst>
                                      </p:cBhvr>
                                      <p:tavLst>
                                        <p:tav tm="0">
                                          <p:val>
                                            <p:strVal val="#ppt_y"/>
                                          </p:val>
                                        </p:tav>
                                        <p:tav tm="100000">
                                          <p:val>
                                            <p:strVal val="#ppt_y"/>
                                          </p:val>
                                        </p:tav>
                                      </p:tavLst>
                                    </p:anim>
                                  </p:childTnLst>
                                </p:cTn>
                              </p:par>
                            </p:childTnLst>
                          </p:cTn>
                        </p:par>
                        <p:par>
                          <p:cTn id="24" fill="hold">
                            <p:stCondLst>
                              <p:cond delay="500"/>
                            </p:stCondLst>
                            <p:childTnLst>
                              <p:par>
                                <p:cTn id="25" presetID="3" presetClass="entr" presetSubtype="10" fill="hold" grpId="0" nodeType="afterEffect">
                                  <p:stCondLst>
                                    <p:cond delay="0"/>
                                  </p:stCondLst>
                                  <p:childTnLst>
                                    <p:set>
                                      <p:cBhvr>
                                        <p:cTn id="26" dur="1" fill="hold">
                                          <p:stCondLst>
                                            <p:cond delay="0"/>
                                          </p:stCondLst>
                                        </p:cTn>
                                        <p:tgtEl>
                                          <p:spTgt spid="669702"/>
                                        </p:tgtEl>
                                        <p:attrNameLst>
                                          <p:attrName>style.visibility</p:attrName>
                                        </p:attrNameLst>
                                      </p:cBhvr>
                                      <p:to>
                                        <p:strVal val="visible"/>
                                      </p:to>
                                    </p:set>
                                    <p:animEffect transition="in" filter="blinds(horizontal)">
                                      <p:cBhvr>
                                        <p:cTn id="27" dur="500"/>
                                        <p:tgtEl>
                                          <p:spTgt spid="6697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9698" grpId="0" autoUpdateAnimBg="0"/>
      <p:bldP spid="669699" grpId="0" animBg="1" autoUpdateAnimBg="0"/>
      <p:bldP spid="669700" grpId="0" animBg="1" autoUpdateAnimBg="0"/>
      <p:bldP spid="669701" grpId="0" autoUpdateAnimBg="0"/>
      <p:bldP spid="669702" grpId="0" autoUpdateAnimBg="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0722" name="Text Box 2"/>
          <p:cNvSpPr txBox="1">
            <a:spLocks noChangeArrowheads="1"/>
          </p:cNvSpPr>
          <p:nvPr/>
        </p:nvSpPr>
        <p:spPr bwMode="auto">
          <a:xfrm>
            <a:off x="2700338" y="620713"/>
            <a:ext cx="6443662" cy="3016250"/>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00"/>
                </a:solidFill>
                <a:effectLst>
                  <a:outerShdw blurRad="38100" dist="38100" dir="2700000" algn="tl">
                    <a:srgbClr val="FFFFFF"/>
                  </a:outerShdw>
                </a:effectLst>
                <a:latin typeface="楷体_GB2312" pitchFamily="49" charset="-122"/>
                <a:ea typeface="楷体_GB2312" pitchFamily="49" charset="-122"/>
              </a:rPr>
              <a:t>先选择一些调查对象进行调查，之后请被调查者提供其他符合条件的调查对象，再对这些调查对象实施调查，之后再由他们提供新的调查对象，将这种过程不断进行下去，直到调查完规定的样本容量为止。</a:t>
            </a:r>
          </a:p>
        </p:txBody>
      </p:sp>
      <p:sp>
        <p:nvSpPr>
          <p:cNvPr id="670723" name="Oval 3"/>
          <p:cNvSpPr>
            <a:spLocks noChangeArrowheads="1"/>
          </p:cNvSpPr>
          <p:nvPr/>
        </p:nvSpPr>
        <p:spPr bwMode="auto">
          <a:xfrm>
            <a:off x="684213" y="4221163"/>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应用</a:t>
            </a:r>
          </a:p>
        </p:txBody>
      </p:sp>
      <p:sp>
        <p:nvSpPr>
          <p:cNvPr id="670724" name="Oval 4"/>
          <p:cNvSpPr>
            <a:spLocks noChangeArrowheads="1"/>
          </p:cNvSpPr>
          <p:nvPr/>
        </p:nvSpPr>
        <p:spPr bwMode="auto">
          <a:xfrm>
            <a:off x="755650" y="5516563"/>
            <a:ext cx="1447800" cy="533400"/>
          </a:xfrm>
          <a:prstGeom prst="ellipse">
            <a:avLst/>
          </a:prstGeom>
          <a:solidFill>
            <a:srgbClr val="FFFFCC"/>
          </a:solidFill>
          <a:ln w="9525">
            <a:solidFill>
              <a:schemeClr val="tx1"/>
            </a:solidFill>
            <a:round/>
            <a:headEnd/>
            <a:tailEnd/>
          </a:ln>
          <a:effectLst/>
        </p:spPr>
        <p:txBody>
          <a:bodyPr wrap="none" anchor="ct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缺点</a:t>
            </a:r>
          </a:p>
        </p:txBody>
      </p:sp>
      <p:sp>
        <p:nvSpPr>
          <p:cNvPr id="670725" name="Text Box 5"/>
          <p:cNvSpPr txBox="1">
            <a:spLocks noChangeArrowheads="1"/>
          </p:cNvSpPr>
          <p:nvPr/>
        </p:nvSpPr>
        <p:spPr bwMode="auto">
          <a:xfrm>
            <a:off x="2555875" y="4005263"/>
            <a:ext cx="6588125" cy="1066800"/>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主要用于对稀少群体进行的调查，多用于市场调查和民意调查中。</a:t>
            </a:r>
          </a:p>
        </p:txBody>
      </p:sp>
      <p:sp>
        <p:nvSpPr>
          <p:cNvPr id="670726" name="Text Box 6"/>
          <p:cNvSpPr txBox="1">
            <a:spLocks noChangeArrowheads="1"/>
          </p:cNvSpPr>
          <p:nvPr/>
        </p:nvSpPr>
        <p:spPr bwMode="auto">
          <a:xfrm>
            <a:off x="2700338" y="5300663"/>
            <a:ext cx="5688012" cy="1066800"/>
          </a:xfrm>
          <a:prstGeom prst="rect">
            <a:avLst/>
          </a:prstGeom>
          <a:noFill/>
          <a:ln w="9525">
            <a:noFill/>
            <a:miter lim="800000"/>
            <a:headEnd/>
            <a:tailEnd/>
          </a:ln>
          <a:effectLst/>
        </p:spPr>
        <p:txBody>
          <a:bodyPr>
            <a:spAutoFit/>
          </a:bodyPr>
          <a:lstStyle/>
          <a:p>
            <a:pPr algn="l">
              <a:lnSpc>
                <a:spcPct val="100000"/>
              </a:lnSpc>
              <a:spcBef>
                <a:spcPct val="50000"/>
              </a:spcBef>
              <a:buClrTx/>
              <a:buSzTx/>
              <a:buFontTx/>
              <a:buNone/>
              <a:defRPr/>
            </a:pPr>
            <a:r>
              <a:rPr lang="zh-CN" altLang="en-US" sz="3200" b="1">
                <a:solidFill>
                  <a:srgbClr val="0000FF"/>
                </a:solidFill>
                <a:effectLst>
                  <a:outerShdw blurRad="38100" dist="38100" dir="2700000" algn="tl">
                    <a:srgbClr val="000000"/>
                  </a:outerShdw>
                </a:effectLst>
                <a:ea typeface="楷体_GB2312" pitchFamily="49" charset="-122"/>
              </a:rPr>
              <a:t>样本信息不适用于对总体参数的推断。</a:t>
            </a:r>
          </a:p>
        </p:txBody>
      </p:sp>
      <p:sp>
        <p:nvSpPr>
          <p:cNvPr id="670727" name="Rectangle 7"/>
          <p:cNvSpPr>
            <a:spLocks noChangeArrowheads="1"/>
          </p:cNvSpPr>
          <p:nvPr/>
        </p:nvSpPr>
        <p:spPr bwMode="auto">
          <a:xfrm>
            <a:off x="323850" y="1844675"/>
            <a:ext cx="2232025" cy="649288"/>
          </a:xfrm>
          <a:prstGeom prst="rect">
            <a:avLst/>
          </a:prstGeom>
          <a:solidFill>
            <a:srgbClr val="EDF284"/>
          </a:solidFill>
          <a:ln w="9525">
            <a:miter lim="800000"/>
            <a:headEnd/>
            <a:tailEnd/>
          </a:ln>
          <a:effectLst/>
          <a:scene3d>
            <a:camera prst="legacyObliqueTopLeft"/>
            <a:lightRig rig="legacyFlat3" dir="t"/>
          </a:scene3d>
          <a:sp3d extrusionH="430200" prstMaterial="legacyMatte">
            <a:bevelT w="13500" h="13500" prst="angle"/>
            <a:bevelB w="13500" h="13500" prst="angle"/>
            <a:extrusionClr>
              <a:srgbClr val="EDF284"/>
            </a:extrusionClr>
          </a:sp3d>
        </p:spPr>
        <p:txBody>
          <a:bodyPr wrap="none" anchor="ctr">
            <a:flatTx/>
          </a:bodyPr>
          <a:lstStyle/>
          <a:p>
            <a:pPr algn="ctr">
              <a:lnSpc>
                <a:spcPct val="100000"/>
              </a:lnSpc>
              <a:spcBef>
                <a:spcPct val="0"/>
              </a:spcBef>
              <a:buClrTx/>
              <a:buSzTx/>
              <a:buFontTx/>
              <a:buNone/>
              <a:defRPr/>
            </a:pPr>
            <a:r>
              <a:rPr lang="zh-CN" altLang="en-US" sz="3600" b="1">
                <a:effectLst>
                  <a:outerShdw blurRad="38100" dist="38100" dir="2700000" algn="tl">
                    <a:srgbClr val="000000"/>
                  </a:outerShdw>
                </a:effectLst>
              </a:rPr>
              <a:t>滚雪球抽样</a:t>
            </a:r>
          </a:p>
        </p:txBody>
      </p:sp>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670722"/>
                                        </p:tgtEl>
                                        <p:attrNameLst>
                                          <p:attrName>style.visibility</p:attrName>
                                        </p:attrNameLst>
                                      </p:cBhvr>
                                      <p:to>
                                        <p:strVal val="visible"/>
                                      </p:to>
                                    </p:set>
                                    <p:animEffect transition="in" filter="blinds(horizontal)">
                                      <p:cBhvr>
                                        <p:cTn id="7" dur="500"/>
                                        <p:tgtEl>
                                          <p:spTgt spid="67072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670723"/>
                                        </p:tgtEl>
                                        <p:attrNameLst>
                                          <p:attrName>style.visibility</p:attrName>
                                        </p:attrNameLst>
                                      </p:cBhvr>
                                      <p:to>
                                        <p:strVal val="visible"/>
                                      </p:to>
                                    </p:set>
                                    <p:anim calcmode="lin" valueType="num">
                                      <p:cBhvr additive="base">
                                        <p:cTn id="12" dur="500" fill="hold"/>
                                        <p:tgtEl>
                                          <p:spTgt spid="670723"/>
                                        </p:tgtEl>
                                        <p:attrNameLst>
                                          <p:attrName>ppt_x</p:attrName>
                                        </p:attrNameLst>
                                      </p:cBhvr>
                                      <p:tavLst>
                                        <p:tav tm="0">
                                          <p:val>
                                            <p:strVal val="0-#ppt_w/2"/>
                                          </p:val>
                                        </p:tav>
                                        <p:tav tm="100000">
                                          <p:val>
                                            <p:strVal val="#ppt_x"/>
                                          </p:val>
                                        </p:tav>
                                      </p:tavLst>
                                    </p:anim>
                                    <p:anim calcmode="lin" valueType="num">
                                      <p:cBhvr additive="base">
                                        <p:cTn id="13" dur="500" fill="hold"/>
                                        <p:tgtEl>
                                          <p:spTgt spid="670723"/>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3" presetClass="entr" presetSubtype="10" fill="hold" grpId="0" nodeType="afterEffect">
                                  <p:stCondLst>
                                    <p:cond delay="0"/>
                                  </p:stCondLst>
                                  <p:childTnLst>
                                    <p:set>
                                      <p:cBhvr>
                                        <p:cTn id="16" dur="1" fill="hold">
                                          <p:stCondLst>
                                            <p:cond delay="0"/>
                                          </p:stCondLst>
                                        </p:cTn>
                                        <p:tgtEl>
                                          <p:spTgt spid="670725"/>
                                        </p:tgtEl>
                                        <p:attrNameLst>
                                          <p:attrName>style.visibility</p:attrName>
                                        </p:attrNameLst>
                                      </p:cBhvr>
                                      <p:to>
                                        <p:strVal val="visible"/>
                                      </p:to>
                                    </p:set>
                                    <p:animEffect transition="in" filter="blinds(horizontal)">
                                      <p:cBhvr>
                                        <p:cTn id="17" dur="500"/>
                                        <p:tgtEl>
                                          <p:spTgt spid="670725"/>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grpId="0" nodeType="clickEffect">
                                  <p:stCondLst>
                                    <p:cond delay="0"/>
                                  </p:stCondLst>
                                  <p:childTnLst>
                                    <p:set>
                                      <p:cBhvr>
                                        <p:cTn id="21" dur="1" fill="hold">
                                          <p:stCondLst>
                                            <p:cond delay="0"/>
                                          </p:stCondLst>
                                        </p:cTn>
                                        <p:tgtEl>
                                          <p:spTgt spid="670724"/>
                                        </p:tgtEl>
                                        <p:attrNameLst>
                                          <p:attrName>style.visibility</p:attrName>
                                        </p:attrNameLst>
                                      </p:cBhvr>
                                      <p:to>
                                        <p:strVal val="visible"/>
                                      </p:to>
                                    </p:set>
                                    <p:anim calcmode="lin" valueType="num">
                                      <p:cBhvr additive="base">
                                        <p:cTn id="22" dur="500" fill="hold"/>
                                        <p:tgtEl>
                                          <p:spTgt spid="670724"/>
                                        </p:tgtEl>
                                        <p:attrNameLst>
                                          <p:attrName>ppt_x</p:attrName>
                                        </p:attrNameLst>
                                      </p:cBhvr>
                                      <p:tavLst>
                                        <p:tav tm="0">
                                          <p:val>
                                            <p:strVal val="0-#ppt_w/2"/>
                                          </p:val>
                                        </p:tav>
                                        <p:tav tm="100000">
                                          <p:val>
                                            <p:strVal val="#ppt_x"/>
                                          </p:val>
                                        </p:tav>
                                      </p:tavLst>
                                    </p:anim>
                                    <p:anim calcmode="lin" valueType="num">
                                      <p:cBhvr additive="base">
                                        <p:cTn id="23" dur="500" fill="hold"/>
                                        <p:tgtEl>
                                          <p:spTgt spid="670724"/>
                                        </p:tgtEl>
                                        <p:attrNameLst>
                                          <p:attrName>ppt_y</p:attrName>
                                        </p:attrNameLst>
                                      </p:cBhvr>
                                      <p:tavLst>
                                        <p:tav tm="0">
                                          <p:val>
                                            <p:strVal val="#ppt_y"/>
                                          </p:val>
                                        </p:tav>
                                        <p:tav tm="100000">
                                          <p:val>
                                            <p:strVal val="#ppt_y"/>
                                          </p:val>
                                        </p:tav>
                                      </p:tavLst>
                                    </p:anim>
                                  </p:childTnLst>
                                </p:cTn>
                              </p:par>
                            </p:childTnLst>
                          </p:cTn>
                        </p:par>
                        <p:par>
                          <p:cTn id="24" fill="hold">
                            <p:stCondLst>
                              <p:cond delay="500"/>
                            </p:stCondLst>
                            <p:childTnLst>
                              <p:par>
                                <p:cTn id="25" presetID="3" presetClass="entr" presetSubtype="10" fill="hold" grpId="0" nodeType="afterEffect">
                                  <p:stCondLst>
                                    <p:cond delay="0"/>
                                  </p:stCondLst>
                                  <p:childTnLst>
                                    <p:set>
                                      <p:cBhvr>
                                        <p:cTn id="26" dur="1" fill="hold">
                                          <p:stCondLst>
                                            <p:cond delay="0"/>
                                          </p:stCondLst>
                                        </p:cTn>
                                        <p:tgtEl>
                                          <p:spTgt spid="670726"/>
                                        </p:tgtEl>
                                        <p:attrNameLst>
                                          <p:attrName>style.visibility</p:attrName>
                                        </p:attrNameLst>
                                      </p:cBhvr>
                                      <p:to>
                                        <p:strVal val="visible"/>
                                      </p:to>
                                    </p:set>
                                    <p:animEffect transition="in" filter="blinds(horizontal)">
                                      <p:cBhvr>
                                        <p:cTn id="27" dur="500"/>
                                        <p:tgtEl>
                                          <p:spTgt spid="6707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0722" grpId="0" autoUpdateAnimBg="0"/>
      <p:bldP spid="670723" grpId="0" animBg="1" autoUpdateAnimBg="0"/>
      <p:bldP spid="670724" grpId="0" animBg="1" autoUpdateAnimBg="0"/>
      <p:bldP spid="670725" grpId="0" autoUpdateAnimBg="0"/>
      <p:bldP spid="670726" grpId="0" autoUpdateAnimBg="0"/>
    </p:bldLst>
  </p:timing>
</p:sld>
</file>

<file path=ppt/slides/slide6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72770" name="Rectangle 2"/>
          <p:cNvSpPr>
            <a:spLocks noGrp="1" noChangeArrowheads="1"/>
          </p:cNvSpPr>
          <p:nvPr>
            <p:ph type="title"/>
          </p:nvPr>
        </p:nvSpPr>
        <p:spPr>
          <a:xfrm>
            <a:off x="611188" y="836613"/>
            <a:ext cx="7772400" cy="685800"/>
          </a:xfrm>
        </p:spPr>
        <p:txBody>
          <a:bodyPr/>
          <a:lstStyle/>
          <a:p>
            <a:pPr algn="just" eaLnBrk="1" hangingPunct="1"/>
            <a:r>
              <a:rPr lang="zh-CN" altLang="en-US" sz="3600" smtClean="0">
                <a:solidFill>
                  <a:schemeClr val="bg2"/>
                </a:solidFill>
                <a:effectLst/>
                <a:latin typeface="黑体" pitchFamily="2" charset="-122"/>
                <a:ea typeface="华文行楷" pitchFamily="2" charset="-122"/>
              </a:rPr>
              <a:t>统</a:t>
            </a:r>
            <a:r>
              <a:rPr lang="zh-CN" altLang="en-US" sz="3600" smtClean="0">
                <a:solidFill>
                  <a:schemeClr val="bg2"/>
                </a:solidFill>
                <a:effectLst/>
                <a:latin typeface="华文行楷" pitchFamily="2" charset="-122"/>
                <a:ea typeface="华文行楷" pitchFamily="2" charset="-122"/>
              </a:rPr>
              <a:t>计</a:t>
            </a:r>
            <a:r>
              <a:rPr lang="zh-CN" altLang="en-US" sz="3600" smtClean="0">
                <a:solidFill>
                  <a:schemeClr val="bg2"/>
                </a:solidFill>
                <a:effectLst/>
                <a:latin typeface="黑体" pitchFamily="2" charset="-122"/>
                <a:ea typeface="华文行楷" pitchFamily="2" charset="-122"/>
              </a:rPr>
              <a:t>调查方法体系：</a:t>
            </a:r>
            <a:r>
              <a:rPr lang="zh-CN" altLang="en-US" sz="3200" smtClean="0">
                <a:solidFill>
                  <a:schemeClr val="bg2"/>
                </a:solidFill>
                <a:effectLst/>
                <a:latin typeface="黑体" pitchFamily="2" charset="-122"/>
                <a:ea typeface="黑体" pitchFamily="2" charset="-122"/>
              </a:rPr>
              <a:t> </a:t>
            </a:r>
          </a:p>
        </p:txBody>
      </p:sp>
      <p:sp>
        <p:nvSpPr>
          <p:cNvPr id="672771" name="Rectangle 3"/>
          <p:cNvSpPr>
            <a:spLocks noGrp="1" noChangeArrowheads="1"/>
          </p:cNvSpPr>
          <p:nvPr>
            <p:ph type="body" idx="1"/>
          </p:nvPr>
        </p:nvSpPr>
        <p:spPr>
          <a:xfrm>
            <a:off x="611188" y="1700213"/>
            <a:ext cx="7772400" cy="4419600"/>
          </a:xfrm>
        </p:spPr>
        <p:txBody>
          <a:bodyPr/>
          <a:lstStyle/>
          <a:p>
            <a:pPr marL="609600" indent="-609600" algn="just" eaLnBrk="1" hangingPunct="1">
              <a:lnSpc>
                <a:spcPct val="190000"/>
              </a:lnSpc>
              <a:buClr>
                <a:srgbClr val="FF3399"/>
              </a:buClr>
              <a:buFont typeface="Wingdings" pitchFamily="2" charset="2"/>
              <a:buNone/>
              <a:defRPr/>
            </a:pPr>
            <a:r>
              <a:rPr lang="zh-CN" altLang="en-US" sz="2400" b="1" smtClean="0">
                <a:solidFill>
                  <a:schemeClr val="bg2"/>
                </a:solidFill>
                <a:effectLst/>
                <a:latin typeface="Times New Roman" pitchFamily="18" charset="0"/>
              </a:rPr>
              <a:t>统计调查必须多种方法结合运用，形成体系。</a:t>
            </a:r>
          </a:p>
          <a:p>
            <a:pPr marL="609600" indent="-609600" algn="just" eaLnBrk="1" hangingPunct="1">
              <a:lnSpc>
                <a:spcPct val="190000"/>
              </a:lnSpc>
              <a:buClr>
                <a:srgbClr val="FF3399"/>
              </a:buClr>
              <a:buFont typeface="Wingdings" pitchFamily="2" charset="2"/>
              <a:buNone/>
              <a:defRPr/>
            </a:pPr>
            <a:r>
              <a:rPr lang="zh-CN" altLang="en-US" sz="2800" b="1" smtClean="0">
                <a:solidFill>
                  <a:srgbClr val="0000FF"/>
                </a:solidFill>
                <a:latin typeface="Times New Roman" pitchFamily="18" charset="0"/>
              </a:rPr>
              <a:t>我国统计调查方法体系的基本模式：</a:t>
            </a:r>
            <a:r>
              <a:rPr lang="zh-CN" altLang="en-US" sz="2400" smtClean="0">
                <a:solidFill>
                  <a:schemeClr val="bg2"/>
                </a:solidFill>
                <a:effectLst/>
                <a:latin typeface="Times New Roman" pitchFamily="18" charset="0"/>
              </a:rPr>
              <a:t>建立以必要的</a:t>
            </a:r>
            <a:r>
              <a:rPr lang="zh-CN" altLang="en-US" sz="2400" u="sng" smtClean="0">
                <a:solidFill>
                  <a:schemeClr val="bg2"/>
                </a:solidFill>
                <a:effectLst/>
                <a:latin typeface="Times New Roman" pitchFamily="18" charset="0"/>
              </a:rPr>
              <a:t>周期性普查</a:t>
            </a:r>
            <a:r>
              <a:rPr lang="zh-CN" altLang="en-US" sz="2400" smtClean="0">
                <a:solidFill>
                  <a:schemeClr val="bg2"/>
                </a:solidFill>
                <a:effectLst/>
                <a:latin typeface="Times New Roman" pitchFamily="18" charset="0"/>
              </a:rPr>
              <a:t>为</a:t>
            </a:r>
            <a:r>
              <a:rPr lang="zh-CN" altLang="en-US" sz="2400" smtClean="0">
                <a:solidFill>
                  <a:srgbClr val="FF3399"/>
                </a:solidFill>
                <a:effectLst/>
                <a:latin typeface="Times New Roman" pitchFamily="18" charset="0"/>
              </a:rPr>
              <a:t>基础</a:t>
            </a:r>
            <a:r>
              <a:rPr lang="zh-CN" altLang="en-US" sz="2400" smtClean="0">
                <a:solidFill>
                  <a:schemeClr val="bg2"/>
                </a:solidFill>
                <a:effectLst/>
                <a:latin typeface="Times New Roman" pitchFamily="18" charset="0"/>
              </a:rPr>
              <a:t>，</a:t>
            </a:r>
            <a:r>
              <a:rPr lang="zh-CN" altLang="en-US" sz="2400" u="sng" smtClean="0">
                <a:solidFill>
                  <a:schemeClr val="bg2"/>
                </a:solidFill>
                <a:effectLst/>
                <a:latin typeface="Times New Roman" pitchFamily="18" charset="0"/>
              </a:rPr>
              <a:t>经常性的抽样调查</a:t>
            </a:r>
            <a:r>
              <a:rPr lang="zh-CN" altLang="en-US" sz="2400" smtClean="0">
                <a:solidFill>
                  <a:schemeClr val="bg2"/>
                </a:solidFill>
                <a:effectLst/>
                <a:latin typeface="Times New Roman" pitchFamily="18" charset="0"/>
              </a:rPr>
              <a:t>为</a:t>
            </a:r>
            <a:r>
              <a:rPr lang="zh-CN" altLang="en-US" sz="2400" smtClean="0">
                <a:solidFill>
                  <a:srgbClr val="FF3399"/>
                </a:solidFill>
                <a:effectLst/>
                <a:latin typeface="Times New Roman" pitchFamily="18" charset="0"/>
              </a:rPr>
              <a:t>主体</a:t>
            </a:r>
            <a:r>
              <a:rPr lang="zh-CN" altLang="en-US" sz="2400" smtClean="0">
                <a:solidFill>
                  <a:schemeClr val="bg2"/>
                </a:solidFill>
                <a:effectLst/>
                <a:latin typeface="Times New Roman" pitchFamily="18" charset="0"/>
              </a:rPr>
              <a:t>，同时</a:t>
            </a:r>
            <a:r>
              <a:rPr lang="zh-CN" altLang="en-US" sz="2400" smtClean="0">
                <a:solidFill>
                  <a:srgbClr val="FF3399"/>
                </a:solidFill>
                <a:effectLst/>
                <a:latin typeface="Times New Roman" pitchFamily="18" charset="0"/>
              </a:rPr>
              <a:t>辅之以</a:t>
            </a:r>
            <a:r>
              <a:rPr lang="zh-CN" altLang="en-US" sz="2400" u="sng" smtClean="0">
                <a:solidFill>
                  <a:schemeClr val="bg2"/>
                </a:solidFill>
                <a:effectLst/>
                <a:latin typeface="Times New Roman" pitchFamily="18" charset="0"/>
              </a:rPr>
              <a:t>重点调查、科学推算和少量全面报表</a:t>
            </a:r>
            <a:r>
              <a:rPr lang="zh-CN" altLang="en-US" sz="2400" smtClean="0">
                <a:solidFill>
                  <a:schemeClr val="bg2"/>
                </a:solidFill>
                <a:effectLst/>
                <a:latin typeface="Times New Roman" pitchFamily="18" charset="0"/>
              </a:rPr>
              <a:t>的综合性统计调查方法体系。 </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672770"/>
                                        </p:tgtEl>
                                        <p:attrNameLst>
                                          <p:attrName>style.visibility</p:attrName>
                                        </p:attrNameLst>
                                      </p:cBhvr>
                                      <p:to>
                                        <p:strVal val="visible"/>
                                      </p:to>
                                    </p:set>
                                    <p:anim calcmode="lin" valueType="num">
                                      <p:cBhvr additive="base">
                                        <p:cTn id="7" dur="500" fill="hold"/>
                                        <p:tgtEl>
                                          <p:spTgt spid="672770"/>
                                        </p:tgtEl>
                                        <p:attrNameLst>
                                          <p:attrName>ppt_x</p:attrName>
                                        </p:attrNameLst>
                                      </p:cBhvr>
                                      <p:tavLst>
                                        <p:tav tm="0">
                                          <p:val>
                                            <p:strVal val="#ppt_x"/>
                                          </p:val>
                                        </p:tav>
                                        <p:tav tm="100000">
                                          <p:val>
                                            <p:strVal val="#ppt_x"/>
                                          </p:val>
                                        </p:tav>
                                      </p:tavLst>
                                    </p:anim>
                                    <p:anim calcmode="lin" valueType="num">
                                      <p:cBhvr additive="base">
                                        <p:cTn id="8" dur="500" fill="hold"/>
                                        <p:tgtEl>
                                          <p:spTgt spid="672770"/>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672771">
                                            <p:txEl>
                                              <p:pRg st="0" end="0"/>
                                            </p:txEl>
                                          </p:spTgt>
                                        </p:tgtEl>
                                        <p:attrNameLst>
                                          <p:attrName>style.visibility</p:attrName>
                                        </p:attrNameLst>
                                      </p:cBhvr>
                                      <p:to>
                                        <p:strVal val="visible"/>
                                      </p:to>
                                    </p:set>
                                    <p:animEffect transition="in" filter="wipe(left)">
                                      <p:cBhvr>
                                        <p:cTn id="13" dur="500"/>
                                        <p:tgtEl>
                                          <p:spTgt spid="672771">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672771">
                                            <p:txEl>
                                              <p:pRg st="1" end="1"/>
                                            </p:txEl>
                                          </p:spTgt>
                                        </p:tgtEl>
                                        <p:attrNameLst>
                                          <p:attrName>style.visibility</p:attrName>
                                        </p:attrNameLst>
                                      </p:cBhvr>
                                      <p:to>
                                        <p:strVal val="visible"/>
                                      </p:to>
                                    </p:set>
                                    <p:animEffect transition="in" filter="wipe(left)">
                                      <p:cBhvr>
                                        <p:cTn id="18" dur="500"/>
                                        <p:tgtEl>
                                          <p:spTgt spid="67277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2770" grpId="0" autoUpdateAnimBg="0"/>
      <p:bldP spid="672771" grpId="0" build="p" autoUpdateAnimBg="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28600" y="457200"/>
            <a:ext cx="8087816" cy="1143000"/>
          </a:xfrm>
        </p:spPr>
        <p:txBody>
          <a:bodyPr/>
          <a:lstStyle/>
          <a:p>
            <a:r>
              <a:rPr lang="zh-CN" altLang="en-US" dirty="0" smtClean="0">
                <a:solidFill>
                  <a:srgbClr val="FF0000"/>
                </a:solidFill>
              </a:rPr>
              <a:t>思考题：哪个结果更值得信赖？</a:t>
            </a:r>
            <a:endParaRPr lang="zh-CN" altLang="en-US" dirty="0">
              <a:solidFill>
                <a:srgbClr val="FF0000"/>
              </a:solidFill>
            </a:endParaRPr>
          </a:p>
        </p:txBody>
      </p:sp>
      <p:sp>
        <p:nvSpPr>
          <p:cNvPr id="3" name="内容占位符 2"/>
          <p:cNvSpPr>
            <a:spLocks noGrp="1"/>
          </p:cNvSpPr>
          <p:nvPr>
            <p:ph idx="1"/>
          </p:nvPr>
        </p:nvSpPr>
        <p:spPr/>
        <p:txBody>
          <a:bodyPr/>
          <a:lstStyle/>
          <a:p>
            <a:r>
              <a:rPr lang="zh-CN" altLang="en-US" dirty="0" smtClean="0">
                <a:solidFill>
                  <a:schemeClr val="bg1">
                    <a:lumMod val="40000"/>
                    <a:lumOff val="60000"/>
                  </a:schemeClr>
                </a:solidFill>
              </a:rPr>
              <a:t>一项</a:t>
            </a:r>
            <a:r>
              <a:rPr lang="en-US" altLang="zh-CN" dirty="0" smtClean="0">
                <a:solidFill>
                  <a:schemeClr val="bg1">
                    <a:lumMod val="40000"/>
                    <a:lumOff val="60000"/>
                  </a:schemeClr>
                </a:solidFill>
              </a:rPr>
              <a:t>ABC”</a:t>
            </a:r>
            <a:r>
              <a:rPr lang="zh-CN" altLang="en-US" dirty="0" smtClean="0">
                <a:solidFill>
                  <a:schemeClr val="bg1">
                    <a:lumMod val="40000"/>
                    <a:lumOff val="60000"/>
                  </a:schemeClr>
                </a:solidFill>
              </a:rPr>
              <a:t>夜线</a:t>
            </a:r>
            <a:r>
              <a:rPr lang="en-US" altLang="zh-CN" dirty="0" smtClean="0">
                <a:solidFill>
                  <a:schemeClr val="bg1">
                    <a:lumMod val="40000"/>
                    <a:lumOff val="60000"/>
                  </a:schemeClr>
                </a:solidFill>
              </a:rPr>
              <a:t>”</a:t>
            </a:r>
            <a:r>
              <a:rPr lang="zh-CN" altLang="en-US" dirty="0" smtClean="0">
                <a:solidFill>
                  <a:schemeClr val="bg1">
                    <a:lumMod val="40000"/>
                    <a:lumOff val="60000"/>
                  </a:schemeClr>
                </a:solidFill>
              </a:rPr>
              <a:t>民意测验，其中</a:t>
            </a:r>
            <a:r>
              <a:rPr lang="en-US" altLang="zh-CN" dirty="0" smtClean="0">
                <a:solidFill>
                  <a:schemeClr val="bg1">
                    <a:lumMod val="40000"/>
                    <a:lumOff val="60000"/>
                  </a:schemeClr>
                </a:solidFill>
              </a:rPr>
              <a:t>186000</a:t>
            </a:r>
            <a:r>
              <a:rPr lang="zh-CN" altLang="en-US" dirty="0" smtClean="0">
                <a:solidFill>
                  <a:schemeClr val="bg1">
                    <a:lumMod val="40000"/>
                    <a:lumOff val="60000"/>
                  </a:schemeClr>
                </a:solidFill>
              </a:rPr>
              <a:t>名观众每人付</a:t>
            </a:r>
            <a:r>
              <a:rPr lang="en-US" altLang="zh-CN" dirty="0" smtClean="0">
                <a:solidFill>
                  <a:schemeClr val="bg1">
                    <a:lumMod val="40000"/>
                    <a:lumOff val="60000"/>
                  </a:schemeClr>
                </a:solidFill>
              </a:rPr>
              <a:t>50</a:t>
            </a:r>
            <a:r>
              <a:rPr lang="zh-CN" altLang="en-US" dirty="0" smtClean="0">
                <a:solidFill>
                  <a:schemeClr val="bg1">
                    <a:lumMod val="40000"/>
                    <a:lumOff val="60000"/>
                  </a:schemeClr>
                </a:solidFill>
              </a:rPr>
              <a:t>美分拨打一个“</a:t>
            </a:r>
            <a:r>
              <a:rPr lang="en-US" altLang="zh-CN" dirty="0" smtClean="0">
                <a:solidFill>
                  <a:schemeClr val="bg1">
                    <a:lumMod val="40000"/>
                    <a:lumOff val="60000"/>
                  </a:schemeClr>
                </a:solidFill>
              </a:rPr>
              <a:t>900</a:t>
            </a:r>
            <a:r>
              <a:rPr lang="zh-CN" altLang="en-US" dirty="0" smtClean="0">
                <a:solidFill>
                  <a:schemeClr val="bg1">
                    <a:lumMod val="40000"/>
                    <a:lumOff val="60000"/>
                  </a:schemeClr>
                </a:solidFill>
              </a:rPr>
              <a:t>”电话号码，说出他们对于将联合国留在美国的观点。在那些打电话的人中，</a:t>
            </a:r>
            <a:r>
              <a:rPr lang="en-US" altLang="zh-CN" dirty="0" smtClean="0">
                <a:solidFill>
                  <a:schemeClr val="bg1">
                    <a:lumMod val="40000"/>
                    <a:lumOff val="60000"/>
                  </a:schemeClr>
                </a:solidFill>
              </a:rPr>
              <a:t>67%</a:t>
            </a:r>
            <a:r>
              <a:rPr lang="zh-CN" altLang="en-US" dirty="0" smtClean="0">
                <a:solidFill>
                  <a:schemeClr val="bg1">
                    <a:lumMod val="40000"/>
                    <a:lumOff val="60000"/>
                  </a:schemeClr>
                </a:solidFill>
              </a:rPr>
              <a:t>的人赞成将联合国移出美国。节目主持人，</a:t>
            </a:r>
            <a:r>
              <a:rPr lang="en-US" altLang="zh-CN" dirty="0" smtClean="0">
                <a:solidFill>
                  <a:schemeClr val="bg1">
                    <a:lumMod val="40000"/>
                    <a:lumOff val="60000"/>
                  </a:schemeClr>
                </a:solidFill>
              </a:rPr>
              <a:t>Ted Koppel</a:t>
            </a:r>
            <a:r>
              <a:rPr lang="zh-CN" altLang="en-US" dirty="0" smtClean="0">
                <a:solidFill>
                  <a:schemeClr val="bg1">
                    <a:lumMod val="40000"/>
                    <a:lumOff val="60000"/>
                  </a:schemeClr>
                </a:solidFill>
              </a:rPr>
              <a:t>报告说对</a:t>
            </a:r>
            <a:r>
              <a:rPr lang="en-US" altLang="zh-CN" dirty="0" smtClean="0">
                <a:solidFill>
                  <a:schemeClr val="bg1">
                    <a:lumMod val="40000"/>
                    <a:lumOff val="60000"/>
                  </a:schemeClr>
                </a:solidFill>
              </a:rPr>
              <a:t>500</a:t>
            </a:r>
            <a:r>
              <a:rPr lang="zh-CN" altLang="en-US" dirty="0" smtClean="0">
                <a:solidFill>
                  <a:schemeClr val="bg1">
                    <a:lumMod val="40000"/>
                    <a:lumOff val="60000"/>
                  </a:schemeClr>
                </a:solidFill>
              </a:rPr>
              <a:t>人的一项“科学的”民意测验显示，我们之中</a:t>
            </a:r>
            <a:r>
              <a:rPr lang="en-US" altLang="zh-CN" dirty="0" smtClean="0">
                <a:solidFill>
                  <a:schemeClr val="bg1">
                    <a:lumMod val="40000"/>
                    <a:lumOff val="60000"/>
                  </a:schemeClr>
                </a:solidFill>
              </a:rPr>
              <a:t>72%</a:t>
            </a:r>
            <a:r>
              <a:rPr lang="zh-CN" altLang="en-US" dirty="0" smtClean="0">
                <a:solidFill>
                  <a:schemeClr val="bg1">
                    <a:lumMod val="40000"/>
                    <a:lumOff val="60000"/>
                  </a:schemeClr>
                </a:solidFill>
              </a:rPr>
              <a:t>的人希望联合国留在美国。</a:t>
            </a:r>
            <a:endParaRPr lang="zh-CN" altLang="en-US" dirty="0">
              <a:solidFill>
                <a:schemeClr val="bg1">
                  <a:lumMod val="40000"/>
                  <a:lumOff val="60000"/>
                </a:schemeClr>
              </a:solidFill>
            </a:endParaRPr>
          </a:p>
        </p:txBody>
      </p:sp>
    </p:spTree>
    <p:extLst>
      <p:ext uri="{BB962C8B-B14F-4D97-AF65-F5344CB8AC3E}">
        <p14:creationId xmlns:p14="http://schemas.microsoft.com/office/powerpoint/2010/main" val="1494806062"/>
      </p:ext>
    </p:extLst>
  </p:cSld>
  <p:clrMapOvr>
    <a:masterClrMapping/>
  </p:clrMapOvr>
  <p:transition>
    <p:pull dir="u"/>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28600" y="457200"/>
            <a:ext cx="8229600" cy="1143000"/>
          </a:xfrm>
        </p:spPr>
        <p:txBody>
          <a:bodyPr/>
          <a:lstStyle/>
          <a:p>
            <a:r>
              <a:rPr lang="zh-CN" altLang="en-US" dirty="0">
                <a:solidFill>
                  <a:srgbClr val="FF0000"/>
                </a:solidFill>
              </a:rPr>
              <a:t>思考题</a:t>
            </a:r>
            <a:r>
              <a:rPr lang="zh-CN" altLang="en-US" dirty="0" smtClean="0">
                <a:solidFill>
                  <a:srgbClr val="FF0000"/>
                </a:solidFill>
              </a:rPr>
              <a:t>：调查是否科学？</a:t>
            </a:r>
            <a:endParaRPr lang="zh-CN" altLang="en-US"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5033" y="1700808"/>
            <a:ext cx="7966229" cy="3960440"/>
          </a:xfrm>
        </p:spPr>
      </p:pic>
      <p:pic>
        <p:nvPicPr>
          <p:cNvPr id="5" name="图片 4"/>
          <p:cNvPicPr>
            <a:picLocks noChangeAspect="1"/>
          </p:cNvPicPr>
          <p:nvPr/>
        </p:nvPicPr>
        <p:blipFill>
          <a:blip r:embed="rId3"/>
          <a:stretch>
            <a:fillRect/>
          </a:stretch>
        </p:blipFill>
        <p:spPr>
          <a:xfrm>
            <a:off x="2383490" y="3838575"/>
            <a:ext cx="6734175" cy="3019425"/>
          </a:xfrm>
          <a:prstGeom prst="rect">
            <a:avLst/>
          </a:prstGeom>
        </p:spPr>
      </p:pic>
    </p:spTree>
    <p:extLst>
      <p:ext uri="{BB962C8B-B14F-4D97-AF65-F5344CB8AC3E}">
        <p14:creationId xmlns:p14="http://schemas.microsoft.com/office/powerpoint/2010/main" val="1091692710"/>
      </p:ext>
    </p:extLst>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64226" name="Rectangle 2"/>
          <p:cNvSpPr>
            <a:spLocks noChangeArrowheads="1"/>
          </p:cNvSpPr>
          <p:nvPr/>
        </p:nvSpPr>
        <p:spPr bwMode="auto">
          <a:xfrm>
            <a:off x="4114800" y="3276600"/>
            <a:ext cx="762000" cy="2133600"/>
          </a:xfrm>
          <a:prstGeom prst="rect">
            <a:avLst/>
          </a:prstGeom>
          <a:solidFill>
            <a:srgbClr val="FFFFCC"/>
          </a:solidFill>
          <a:ln w="9525">
            <a:solidFill>
              <a:srgbClr val="EC58E1"/>
            </a:solidFill>
            <a:miter lim="800000"/>
            <a:headEnd/>
            <a:tailEnd/>
          </a:ln>
          <a:effectLst>
            <a:outerShdw dist="107763" dir="13500000" algn="ctr" rotWithShape="0">
              <a:schemeClr val="bg2"/>
            </a:outerShdw>
          </a:effectLst>
        </p:spPr>
        <p:txBody>
          <a:bodyPr wrap="none" anchor="ctr"/>
          <a:lstStyle/>
          <a:p>
            <a:pPr algn="ctr">
              <a:lnSpc>
                <a:spcPct val="85000"/>
              </a:lnSpc>
              <a:spcBef>
                <a:spcPct val="0"/>
              </a:spcBef>
              <a:buClrTx/>
              <a:buSzTx/>
              <a:buFontTx/>
              <a:buNone/>
              <a:defRPr/>
            </a:pPr>
            <a:r>
              <a:rPr lang="zh-CN" altLang="en-US" sz="3600" b="1">
                <a:solidFill>
                  <a:srgbClr val="000000"/>
                </a:solidFill>
              </a:rPr>
              <a:t>统</a:t>
            </a:r>
          </a:p>
          <a:p>
            <a:pPr algn="ctr">
              <a:lnSpc>
                <a:spcPct val="85000"/>
              </a:lnSpc>
              <a:spcBef>
                <a:spcPct val="0"/>
              </a:spcBef>
              <a:buClrTx/>
              <a:buSzTx/>
              <a:buFontTx/>
              <a:buNone/>
              <a:defRPr/>
            </a:pPr>
            <a:r>
              <a:rPr lang="zh-CN" altLang="en-US" sz="3600" b="1">
                <a:solidFill>
                  <a:srgbClr val="000000"/>
                </a:solidFill>
              </a:rPr>
              <a:t>计</a:t>
            </a:r>
          </a:p>
          <a:p>
            <a:pPr algn="ctr">
              <a:lnSpc>
                <a:spcPct val="85000"/>
              </a:lnSpc>
              <a:spcBef>
                <a:spcPct val="0"/>
              </a:spcBef>
              <a:buClrTx/>
              <a:buSzTx/>
              <a:buFontTx/>
              <a:buNone/>
              <a:defRPr/>
            </a:pPr>
            <a:r>
              <a:rPr lang="zh-CN" altLang="en-US" sz="3600" b="1">
                <a:solidFill>
                  <a:srgbClr val="000000"/>
                </a:solidFill>
              </a:rPr>
              <a:t>整</a:t>
            </a:r>
          </a:p>
          <a:p>
            <a:pPr algn="ctr">
              <a:lnSpc>
                <a:spcPct val="85000"/>
              </a:lnSpc>
              <a:spcBef>
                <a:spcPct val="0"/>
              </a:spcBef>
              <a:buClrTx/>
              <a:buSzTx/>
              <a:buFontTx/>
              <a:buNone/>
              <a:defRPr/>
            </a:pPr>
            <a:r>
              <a:rPr lang="zh-CN" altLang="en-US" sz="3600" b="1">
                <a:solidFill>
                  <a:srgbClr val="000000"/>
                </a:solidFill>
              </a:rPr>
              <a:t>理</a:t>
            </a:r>
          </a:p>
        </p:txBody>
      </p:sp>
      <p:sp>
        <p:nvSpPr>
          <p:cNvPr id="564227" name="Rectangle 3"/>
          <p:cNvSpPr>
            <a:spLocks noChangeArrowheads="1"/>
          </p:cNvSpPr>
          <p:nvPr/>
        </p:nvSpPr>
        <p:spPr bwMode="auto">
          <a:xfrm>
            <a:off x="2514600" y="3276600"/>
            <a:ext cx="762000" cy="2057400"/>
          </a:xfrm>
          <a:prstGeom prst="rect">
            <a:avLst/>
          </a:prstGeom>
          <a:solidFill>
            <a:srgbClr val="FFFFCC"/>
          </a:solidFill>
          <a:ln w="9525">
            <a:solidFill>
              <a:srgbClr val="EC58E1"/>
            </a:solidFill>
            <a:miter lim="800000"/>
            <a:headEnd/>
            <a:tailEnd/>
          </a:ln>
          <a:effectLst>
            <a:outerShdw dist="107763" dir="13500000" algn="ctr" rotWithShape="0">
              <a:schemeClr val="bg2"/>
            </a:outerShdw>
          </a:effectLst>
        </p:spPr>
        <p:txBody>
          <a:bodyPr wrap="none" anchor="ctr"/>
          <a:lstStyle/>
          <a:p>
            <a:pPr algn="ctr">
              <a:lnSpc>
                <a:spcPct val="85000"/>
              </a:lnSpc>
              <a:spcBef>
                <a:spcPct val="0"/>
              </a:spcBef>
              <a:buClrTx/>
              <a:buSzTx/>
              <a:buFontTx/>
              <a:buNone/>
              <a:defRPr/>
            </a:pPr>
            <a:r>
              <a:rPr lang="zh-CN" altLang="en-US" sz="3600" b="1">
                <a:solidFill>
                  <a:srgbClr val="000000"/>
                </a:solidFill>
              </a:rPr>
              <a:t>统</a:t>
            </a:r>
          </a:p>
          <a:p>
            <a:pPr algn="ctr">
              <a:lnSpc>
                <a:spcPct val="85000"/>
              </a:lnSpc>
              <a:spcBef>
                <a:spcPct val="0"/>
              </a:spcBef>
              <a:buClrTx/>
              <a:buSzTx/>
              <a:buFontTx/>
              <a:buNone/>
              <a:defRPr/>
            </a:pPr>
            <a:r>
              <a:rPr lang="zh-CN" altLang="en-US" sz="3600" b="1">
                <a:solidFill>
                  <a:srgbClr val="000000"/>
                </a:solidFill>
              </a:rPr>
              <a:t>计</a:t>
            </a:r>
          </a:p>
          <a:p>
            <a:pPr algn="ctr">
              <a:lnSpc>
                <a:spcPct val="85000"/>
              </a:lnSpc>
              <a:spcBef>
                <a:spcPct val="0"/>
              </a:spcBef>
              <a:buClrTx/>
              <a:buSzTx/>
              <a:buFontTx/>
              <a:buNone/>
              <a:defRPr/>
            </a:pPr>
            <a:r>
              <a:rPr lang="zh-CN" altLang="en-US" sz="3600" b="1">
                <a:solidFill>
                  <a:srgbClr val="000000"/>
                </a:solidFill>
              </a:rPr>
              <a:t>调</a:t>
            </a:r>
          </a:p>
          <a:p>
            <a:pPr algn="ctr">
              <a:lnSpc>
                <a:spcPct val="85000"/>
              </a:lnSpc>
              <a:spcBef>
                <a:spcPct val="0"/>
              </a:spcBef>
              <a:buClrTx/>
              <a:buSzTx/>
              <a:buFontTx/>
              <a:buNone/>
              <a:defRPr/>
            </a:pPr>
            <a:r>
              <a:rPr lang="zh-CN" altLang="en-US" sz="3600" b="1">
                <a:solidFill>
                  <a:srgbClr val="000000"/>
                </a:solidFill>
              </a:rPr>
              <a:t>查</a:t>
            </a:r>
          </a:p>
        </p:txBody>
      </p:sp>
      <p:sp>
        <p:nvSpPr>
          <p:cNvPr id="564228" name="Rectangle 4"/>
          <p:cNvSpPr>
            <a:spLocks noChangeArrowheads="1"/>
          </p:cNvSpPr>
          <p:nvPr/>
        </p:nvSpPr>
        <p:spPr bwMode="auto">
          <a:xfrm>
            <a:off x="381000" y="3352800"/>
            <a:ext cx="1219200" cy="1981200"/>
          </a:xfrm>
          <a:prstGeom prst="rect">
            <a:avLst/>
          </a:prstGeom>
          <a:solidFill>
            <a:srgbClr val="CCFFCC"/>
          </a:solidFill>
          <a:ln w="9525">
            <a:miter lim="800000"/>
            <a:headEnd/>
            <a:tailEnd/>
          </a:ln>
          <a:effectLst/>
          <a:scene3d>
            <a:camera prst="legacyObliqueTopLeft"/>
            <a:lightRig rig="legacyFlat3" dir="t"/>
          </a:scene3d>
          <a:sp3d extrusionH="430200" prstMaterial="legacyMatte">
            <a:bevelT w="13500" h="13500" prst="angle"/>
            <a:bevelB w="13500" h="13500" prst="angle"/>
            <a:extrusionClr>
              <a:srgbClr val="CCFFCC"/>
            </a:extrusionClr>
          </a:sp3d>
        </p:spPr>
        <p:txBody>
          <a:bodyPr wrap="none" anchor="ctr">
            <a:flatTx/>
          </a:bodyPr>
          <a:lstStyle/>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客观</a:t>
            </a:r>
          </a:p>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现象</a:t>
            </a:r>
          </a:p>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数量</a:t>
            </a:r>
          </a:p>
          <a:p>
            <a:pPr algn="ctr">
              <a:lnSpc>
                <a:spcPct val="100000"/>
              </a:lnSpc>
              <a:spcBef>
                <a:spcPct val="0"/>
              </a:spcBef>
              <a:buClrTx/>
              <a:buSzTx/>
              <a:buFontTx/>
              <a:buNone/>
              <a:defRPr/>
            </a:pPr>
            <a:r>
              <a:rPr lang="zh-CN" altLang="en-US" sz="3200" b="1">
                <a:solidFill>
                  <a:srgbClr val="FF0000"/>
                </a:solidFill>
                <a:effectLst>
                  <a:outerShdw blurRad="38100" dist="38100" dir="2700000" algn="tl">
                    <a:srgbClr val="000000"/>
                  </a:outerShdw>
                </a:effectLst>
              </a:rPr>
              <a:t>表现</a:t>
            </a:r>
          </a:p>
        </p:txBody>
      </p:sp>
      <p:sp>
        <p:nvSpPr>
          <p:cNvPr id="564229" name="Rectangle 5"/>
          <p:cNvSpPr>
            <a:spLocks noChangeArrowheads="1"/>
          </p:cNvSpPr>
          <p:nvPr/>
        </p:nvSpPr>
        <p:spPr bwMode="auto">
          <a:xfrm>
            <a:off x="7524750" y="3357563"/>
            <a:ext cx="1219200" cy="2057400"/>
          </a:xfrm>
          <a:prstGeom prst="rect">
            <a:avLst/>
          </a:prstGeom>
          <a:solidFill>
            <a:srgbClr val="99FF99"/>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rgbClr val="99FF99"/>
            </a:extrusionClr>
          </a:sp3d>
        </p:spPr>
        <p:txBody>
          <a:bodyPr wrap="none" anchor="ctr">
            <a:flatTx/>
          </a:bodyPr>
          <a:lstStyle/>
          <a:p>
            <a:pPr algn="ctr">
              <a:lnSpc>
                <a:spcPct val="100000"/>
              </a:lnSpc>
              <a:spcBef>
                <a:spcPct val="0"/>
              </a:spcBef>
              <a:buClrTx/>
              <a:buSzTx/>
              <a:buFontTx/>
              <a:buNone/>
              <a:defRPr/>
            </a:pPr>
            <a:r>
              <a:rPr lang="zh-CN" altLang="en-US" sz="3200" b="1">
                <a:solidFill>
                  <a:schemeClr val="tx1"/>
                </a:solidFill>
                <a:effectLst>
                  <a:outerShdw blurRad="38100" dist="38100" dir="2700000" algn="tl">
                    <a:srgbClr val="000000"/>
                  </a:outerShdw>
                </a:effectLst>
              </a:rPr>
              <a:t>统计</a:t>
            </a:r>
          </a:p>
          <a:p>
            <a:pPr algn="ctr">
              <a:lnSpc>
                <a:spcPct val="100000"/>
              </a:lnSpc>
              <a:spcBef>
                <a:spcPct val="0"/>
              </a:spcBef>
              <a:buClrTx/>
              <a:buSzTx/>
              <a:buFontTx/>
              <a:buNone/>
              <a:defRPr/>
            </a:pPr>
            <a:r>
              <a:rPr lang="zh-CN" altLang="en-US" sz="3200" b="1">
                <a:solidFill>
                  <a:schemeClr val="tx1"/>
                </a:solidFill>
                <a:effectLst>
                  <a:outerShdw blurRad="38100" dist="38100" dir="2700000" algn="tl">
                    <a:srgbClr val="000000"/>
                  </a:outerShdw>
                </a:effectLst>
              </a:rPr>
              <a:t>总体</a:t>
            </a:r>
          </a:p>
          <a:p>
            <a:pPr algn="ctr">
              <a:lnSpc>
                <a:spcPct val="100000"/>
              </a:lnSpc>
              <a:spcBef>
                <a:spcPct val="0"/>
              </a:spcBef>
              <a:buClrTx/>
              <a:buSzTx/>
              <a:buFontTx/>
              <a:buNone/>
              <a:defRPr/>
            </a:pPr>
            <a:r>
              <a:rPr lang="zh-CN" altLang="en-US" sz="3200" b="1">
                <a:solidFill>
                  <a:schemeClr val="tx1"/>
                </a:solidFill>
                <a:effectLst>
                  <a:outerShdw blurRad="38100" dist="38100" dir="2700000" algn="tl">
                    <a:srgbClr val="000000"/>
                  </a:outerShdw>
                </a:effectLst>
              </a:rPr>
              <a:t>数量</a:t>
            </a:r>
          </a:p>
          <a:p>
            <a:pPr algn="ctr">
              <a:lnSpc>
                <a:spcPct val="100000"/>
              </a:lnSpc>
              <a:spcBef>
                <a:spcPct val="0"/>
              </a:spcBef>
              <a:buClrTx/>
              <a:buSzTx/>
              <a:buFontTx/>
              <a:buNone/>
              <a:defRPr/>
            </a:pPr>
            <a:r>
              <a:rPr lang="zh-CN" altLang="en-US" sz="3200" b="1">
                <a:solidFill>
                  <a:schemeClr val="tx1"/>
                </a:solidFill>
                <a:effectLst>
                  <a:outerShdw blurRad="38100" dist="38100" dir="2700000" algn="tl">
                    <a:srgbClr val="000000"/>
                  </a:outerShdw>
                </a:effectLst>
              </a:rPr>
              <a:t>特征</a:t>
            </a:r>
          </a:p>
        </p:txBody>
      </p:sp>
      <p:sp>
        <p:nvSpPr>
          <p:cNvPr id="564230" name="Rectangle 6"/>
          <p:cNvSpPr>
            <a:spLocks noChangeArrowheads="1"/>
          </p:cNvSpPr>
          <p:nvPr/>
        </p:nvSpPr>
        <p:spPr bwMode="auto">
          <a:xfrm>
            <a:off x="2690813" y="6064250"/>
            <a:ext cx="3395662" cy="641350"/>
          </a:xfrm>
          <a:prstGeom prst="rect">
            <a:avLst/>
          </a:prstGeom>
          <a:noFill/>
          <a:ln w="9525">
            <a:noFill/>
            <a:miter lim="800000"/>
            <a:headEnd/>
            <a:tailEnd/>
          </a:ln>
          <a:effectLst/>
        </p:spPr>
        <p:txBody>
          <a:bodyPr wrap="none">
            <a:spAutoFit/>
          </a:bodyPr>
          <a:lstStyle/>
          <a:p>
            <a:pPr algn="l">
              <a:lnSpc>
                <a:spcPct val="100000"/>
              </a:lnSpc>
              <a:spcBef>
                <a:spcPct val="0"/>
              </a:spcBef>
              <a:buClrTx/>
              <a:buSzTx/>
              <a:buFontTx/>
              <a:buNone/>
              <a:defRPr/>
            </a:pPr>
            <a:r>
              <a:rPr lang="zh-CN" altLang="en-US" sz="3600" b="1">
                <a:solidFill>
                  <a:srgbClr val="FF0000"/>
                </a:solidFill>
                <a:effectLst>
                  <a:outerShdw blurRad="38100" dist="38100" dir="2700000" algn="tl">
                    <a:srgbClr val="000000"/>
                  </a:outerShdw>
                </a:effectLst>
              </a:rPr>
              <a:t>统计研究的程序</a:t>
            </a:r>
          </a:p>
        </p:txBody>
      </p:sp>
      <p:sp>
        <p:nvSpPr>
          <p:cNvPr id="564231" name="Rectangle 7"/>
          <p:cNvSpPr>
            <a:spLocks noChangeArrowheads="1"/>
          </p:cNvSpPr>
          <p:nvPr/>
        </p:nvSpPr>
        <p:spPr bwMode="auto">
          <a:xfrm>
            <a:off x="3011488" y="520700"/>
            <a:ext cx="3060700" cy="650875"/>
          </a:xfrm>
          <a:prstGeom prst="rect">
            <a:avLst/>
          </a:prstGeom>
          <a:solidFill>
            <a:srgbClr val="FFFFCC"/>
          </a:solidFill>
          <a:ln w="9525">
            <a:solidFill>
              <a:srgbClr val="FF0000"/>
            </a:solidFill>
            <a:miter lim="800000"/>
            <a:headEnd/>
            <a:tailEnd/>
          </a:ln>
          <a:effectLst/>
        </p:spPr>
        <p:txBody>
          <a:bodyPr wrap="none">
            <a:spAutoFit/>
          </a:bodyPr>
          <a:lstStyle/>
          <a:p>
            <a:pPr algn="l">
              <a:lnSpc>
                <a:spcPct val="100000"/>
              </a:lnSpc>
              <a:spcBef>
                <a:spcPct val="0"/>
              </a:spcBef>
              <a:buClrTx/>
              <a:buSzTx/>
              <a:buFontTx/>
              <a:buNone/>
              <a:defRPr/>
            </a:pPr>
            <a:r>
              <a:rPr lang="zh-CN" altLang="en-US" sz="3600" b="1">
                <a:solidFill>
                  <a:srgbClr val="FF0000"/>
                </a:solidFill>
                <a:effectLst>
                  <a:outerShdw blurRad="38100" dist="38100" dir="2700000" algn="tl">
                    <a:srgbClr val="000000"/>
                  </a:outerShdw>
                </a:effectLst>
              </a:rPr>
              <a:t>统计研究目的 </a:t>
            </a:r>
          </a:p>
        </p:txBody>
      </p:sp>
      <p:sp>
        <p:nvSpPr>
          <p:cNvPr id="564232" name="Rectangle 8"/>
          <p:cNvSpPr>
            <a:spLocks noChangeArrowheads="1"/>
          </p:cNvSpPr>
          <p:nvPr/>
        </p:nvSpPr>
        <p:spPr bwMode="auto">
          <a:xfrm>
            <a:off x="3200400" y="1676400"/>
            <a:ext cx="2590800" cy="685800"/>
          </a:xfrm>
          <a:prstGeom prst="rect">
            <a:avLst/>
          </a:prstGeom>
          <a:solidFill>
            <a:srgbClr val="FFFFCC"/>
          </a:solidFill>
          <a:ln w="9525">
            <a:solidFill>
              <a:srgbClr val="EC58E1"/>
            </a:solidFill>
            <a:miter lim="800000"/>
            <a:headEnd/>
            <a:tailEnd/>
          </a:ln>
          <a:effectLst>
            <a:outerShdw dist="107763" dir="13500000" algn="ctr" rotWithShape="0">
              <a:schemeClr val="bg2"/>
            </a:outerShdw>
          </a:effectLst>
        </p:spPr>
        <p:txBody>
          <a:bodyPr wrap="none" anchor="ctr"/>
          <a:lstStyle/>
          <a:p>
            <a:pPr algn="ctr">
              <a:lnSpc>
                <a:spcPct val="85000"/>
              </a:lnSpc>
              <a:spcBef>
                <a:spcPct val="0"/>
              </a:spcBef>
              <a:buClrTx/>
              <a:buSzTx/>
              <a:buFontTx/>
              <a:buNone/>
              <a:defRPr/>
            </a:pPr>
            <a:r>
              <a:rPr lang="zh-CN" altLang="en-US" sz="3600" b="1">
                <a:solidFill>
                  <a:srgbClr val="000000"/>
                </a:solidFill>
              </a:rPr>
              <a:t>统计设计</a:t>
            </a:r>
          </a:p>
        </p:txBody>
      </p:sp>
      <p:sp>
        <p:nvSpPr>
          <p:cNvPr id="564233" name="Rectangle 9"/>
          <p:cNvSpPr>
            <a:spLocks noChangeArrowheads="1"/>
          </p:cNvSpPr>
          <p:nvPr/>
        </p:nvSpPr>
        <p:spPr bwMode="auto">
          <a:xfrm>
            <a:off x="5943600" y="2438400"/>
            <a:ext cx="762000" cy="3733800"/>
          </a:xfrm>
          <a:prstGeom prst="rect">
            <a:avLst/>
          </a:prstGeom>
          <a:solidFill>
            <a:srgbClr val="FFFFCC"/>
          </a:solidFill>
          <a:ln w="9525">
            <a:solidFill>
              <a:srgbClr val="EC58E1"/>
            </a:solidFill>
            <a:miter lim="800000"/>
            <a:headEnd/>
            <a:tailEnd/>
          </a:ln>
          <a:effectLst>
            <a:outerShdw dist="107763" dir="13500000" algn="ctr" rotWithShape="0">
              <a:schemeClr val="bg2"/>
            </a:outerShdw>
          </a:effectLst>
        </p:spPr>
        <p:txBody>
          <a:bodyPr wrap="none" anchor="ctr"/>
          <a:lstStyle/>
          <a:p>
            <a:pPr algn="ctr">
              <a:lnSpc>
                <a:spcPct val="80000"/>
              </a:lnSpc>
              <a:spcBef>
                <a:spcPct val="0"/>
              </a:spcBef>
              <a:buClrTx/>
              <a:buSzTx/>
              <a:buFontTx/>
              <a:buNone/>
              <a:defRPr/>
            </a:pPr>
            <a:r>
              <a:rPr lang="zh-CN" altLang="en-US" sz="3200" b="1">
                <a:solidFill>
                  <a:srgbClr val="000000"/>
                </a:solidFill>
              </a:rPr>
              <a:t>推</a:t>
            </a:r>
          </a:p>
          <a:p>
            <a:pPr algn="ctr">
              <a:lnSpc>
                <a:spcPct val="80000"/>
              </a:lnSpc>
              <a:spcBef>
                <a:spcPct val="0"/>
              </a:spcBef>
              <a:buClrTx/>
              <a:buSzTx/>
              <a:buFontTx/>
              <a:buNone/>
              <a:defRPr/>
            </a:pPr>
            <a:r>
              <a:rPr lang="zh-CN" altLang="en-US" sz="3200" b="1">
                <a:solidFill>
                  <a:srgbClr val="000000"/>
                </a:solidFill>
              </a:rPr>
              <a:t>断</a:t>
            </a:r>
          </a:p>
          <a:p>
            <a:pPr algn="ctr">
              <a:lnSpc>
                <a:spcPct val="80000"/>
              </a:lnSpc>
              <a:spcBef>
                <a:spcPct val="0"/>
              </a:spcBef>
              <a:buClrTx/>
              <a:buSzTx/>
              <a:buFontTx/>
              <a:buNone/>
              <a:defRPr/>
            </a:pPr>
            <a:r>
              <a:rPr lang="zh-CN" altLang="en-US" sz="3200" b="1">
                <a:solidFill>
                  <a:srgbClr val="000000"/>
                </a:solidFill>
              </a:rPr>
              <a:t>分</a:t>
            </a:r>
          </a:p>
          <a:p>
            <a:pPr algn="ctr">
              <a:lnSpc>
                <a:spcPct val="80000"/>
              </a:lnSpc>
              <a:spcBef>
                <a:spcPct val="0"/>
              </a:spcBef>
              <a:buClrTx/>
              <a:buSzTx/>
              <a:buFontTx/>
              <a:buNone/>
              <a:defRPr/>
            </a:pPr>
            <a:r>
              <a:rPr lang="zh-CN" altLang="en-US" sz="3200" b="1">
                <a:solidFill>
                  <a:srgbClr val="000000"/>
                </a:solidFill>
              </a:rPr>
              <a:t>析</a:t>
            </a:r>
          </a:p>
          <a:p>
            <a:pPr algn="ctr">
              <a:lnSpc>
                <a:spcPct val="80000"/>
              </a:lnSpc>
              <a:spcBef>
                <a:spcPct val="0"/>
              </a:spcBef>
              <a:buClrTx/>
              <a:buSzTx/>
              <a:buFontTx/>
              <a:buNone/>
              <a:defRPr/>
            </a:pPr>
            <a:endParaRPr lang="zh-CN" altLang="en-US" sz="3200" b="1">
              <a:solidFill>
                <a:srgbClr val="000000"/>
              </a:solidFill>
            </a:endParaRPr>
          </a:p>
          <a:p>
            <a:pPr algn="ctr">
              <a:lnSpc>
                <a:spcPct val="80000"/>
              </a:lnSpc>
              <a:spcBef>
                <a:spcPct val="0"/>
              </a:spcBef>
              <a:buClrTx/>
              <a:buSzTx/>
              <a:buFontTx/>
              <a:buNone/>
              <a:defRPr/>
            </a:pPr>
            <a:r>
              <a:rPr lang="zh-CN" altLang="en-US" sz="3200" b="1">
                <a:solidFill>
                  <a:srgbClr val="000000"/>
                </a:solidFill>
              </a:rPr>
              <a:t>描</a:t>
            </a:r>
          </a:p>
          <a:p>
            <a:pPr algn="ctr">
              <a:lnSpc>
                <a:spcPct val="80000"/>
              </a:lnSpc>
              <a:spcBef>
                <a:spcPct val="0"/>
              </a:spcBef>
              <a:buClrTx/>
              <a:buSzTx/>
              <a:buFontTx/>
              <a:buNone/>
              <a:defRPr/>
            </a:pPr>
            <a:r>
              <a:rPr lang="zh-CN" altLang="en-US" sz="3200" b="1">
                <a:solidFill>
                  <a:srgbClr val="000000"/>
                </a:solidFill>
              </a:rPr>
              <a:t>述</a:t>
            </a:r>
          </a:p>
          <a:p>
            <a:pPr algn="ctr">
              <a:lnSpc>
                <a:spcPct val="80000"/>
              </a:lnSpc>
              <a:spcBef>
                <a:spcPct val="0"/>
              </a:spcBef>
              <a:buClrTx/>
              <a:buSzTx/>
              <a:buFontTx/>
              <a:buNone/>
              <a:defRPr/>
            </a:pPr>
            <a:r>
              <a:rPr lang="zh-CN" altLang="en-US" sz="3200" b="1">
                <a:solidFill>
                  <a:srgbClr val="000000"/>
                </a:solidFill>
              </a:rPr>
              <a:t>分</a:t>
            </a:r>
          </a:p>
          <a:p>
            <a:pPr algn="ctr">
              <a:lnSpc>
                <a:spcPct val="80000"/>
              </a:lnSpc>
              <a:spcBef>
                <a:spcPct val="0"/>
              </a:spcBef>
              <a:buClrTx/>
              <a:buSzTx/>
              <a:buFontTx/>
              <a:buNone/>
              <a:defRPr/>
            </a:pPr>
            <a:r>
              <a:rPr lang="zh-CN" altLang="en-US" sz="3200" b="1">
                <a:solidFill>
                  <a:srgbClr val="000000"/>
                </a:solidFill>
              </a:rPr>
              <a:t>析</a:t>
            </a:r>
          </a:p>
        </p:txBody>
      </p:sp>
      <p:sp>
        <p:nvSpPr>
          <p:cNvPr id="9226" name="AutoShape 10"/>
          <p:cNvSpPr>
            <a:spLocks noChangeArrowheads="1"/>
          </p:cNvSpPr>
          <p:nvPr/>
        </p:nvSpPr>
        <p:spPr bwMode="auto">
          <a:xfrm rot="-5400000">
            <a:off x="6172200" y="4114800"/>
            <a:ext cx="304800" cy="304800"/>
          </a:xfrm>
          <a:custGeom>
            <a:avLst/>
            <a:gdLst>
              <a:gd name="T0" fmla="*/ 228600 w 21600"/>
              <a:gd name="T1" fmla="*/ 0 h 21600"/>
              <a:gd name="T2" fmla="*/ 0 w 21600"/>
              <a:gd name="T3" fmla="*/ 152400 h 21600"/>
              <a:gd name="T4" fmla="*/ 228600 w 21600"/>
              <a:gd name="T5" fmla="*/ 304800 h 21600"/>
              <a:gd name="T6" fmla="*/ 304800 w 21600"/>
              <a:gd name="T7" fmla="*/ 152400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FF00FF">
              <a:alpha val="50195"/>
            </a:srgbClr>
          </a:solidFill>
          <a:ln w="9525">
            <a:solidFill>
              <a:schemeClr val="folHlink"/>
            </a:solidFill>
            <a:miter lim="800000"/>
            <a:headEnd/>
            <a:tailEnd/>
          </a:ln>
        </p:spPr>
        <p:txBody>
          <a:bodyPr vert="eaVert" wrap="none" anchor="ctr"/>
          <a:lstStyle/>
          <a:p>
            <a:endParaRPr lang="zh-CN" altLang="en-US"/>
          </a:p>
        </p:txBody>
      </p:sp>
      <p:sp>
        <p:nvSpPr>
          <p:cNvPr id="9227" name="Line 11"/>
          <p:cNvSpPr>
            <a:spLocks noChangeShapeType="1"/>
          </p:cNvSpPr>
          <p:nvPr/>
        </p:nvSpPr>
        <p:spPr bwMode="auto">
          <a:xfrm>
            <a:off x="4495800" y="2362200"/>
            <a:ext cx="0" cy="838200"/>
          </a:xfrm>
          <a:prstGeom prst="line">
            <a:avLst/>
          </a:prstGeom>
          <a:noFill/>
          <a:ln w="57150">
            <a:solidFill>
              <a:schemeClr val="hlink"/>
            </a:solidFill>
            <a:round/>
            <a:headEnd/>
            <a:tailEnd type="triangle" w="med" len="med"/>
          </a:ln>
        </p:spPr>
        <p:txBody>
          <a:bodyPr/>
          <a:lstStyle/>
          <a:p>
            <a:endParaRPr lang="zh-CN" altLang="en-US"/>
          </a:p>
        </p:txBody>
      </p:sp>
      <p:sp>
        <p:nvSpPr>
          <p:cNvPr id="9228" name="Line 12"/>
          <p:cNvSpPr>
            <a:spLocks noChangeShapeType="1"/>
          </p:cNvSpPr>
          <p:nvPr/>
        </p:nvSpPr>
        <p:spPr bwMode="auto">
          <a:xfrm>
            <a:off x="2895600" y="1981200"/>
            <a:ext cx="304800" cy="0"/>
          </a:xfrm>
          <a:prstGeom prst="line">
            <a:avLst/>
          </a:prstGeom>
          <a:noFill/>
          <a:ln w="57150">
            <a:solidFill>
              <a:schemeClr val="hlink"/>
            </a:solidFill>
            <a:round/>
            <a:headEnd/>
            <a:tailEnd/>
          </a:ln>
        </p:spPr>
        <p:txBody>
          <a:bodyPr/>
          <a:lstStyle/>
          <a:p>
            <a:endParaRPr lang="zh-CN" altLang="en-US"/>
          </a:p>
        </p:txBody>
      </p:sp>
      <p:sp>
        <p:nvSpPr>
          <p:cNvPr id="9229" name="Line 13"/>
          <p:cNvSpPr>
            <a:spLocks noChangeShapeType="1"/>
          </p:cNvSpPr>
          <p:nvPr/>
        </p:nvSpPr>
        <p:spPr bwMode="auto">
          <a:xfrm>
            <a:off x="2895600" y="1981200"/>
            <a:ext cx="0" cy="1219200"/>
          </a:xfrm>
          <a:prstGeom prst="line">
            <a:avLst/>
          </a:prstGeom>
          <a:noFill/>
          <a:ln w="57150">
            <a:solidFill>
              <a:schemeClr val="hlink"/>
            </a:solidFill>
            <a:round/>
            <a:headEnd/>
            <a:tailEnd type="triangle" w="med" len="med"/>
          </a:ln>
        </p:spPr>
        <p:txBody>
          <a:bodyPr/>
          <a:lstStyle/>
          <a:p>
            <a:endParaRPr lang="zh-CN" altLang="en-US"/>
          </a:p>
        </p:txBody>
      </p:sp>
      <p:sp>
        <p:nvSpPr>
          <p:cNvPr id="9230" name="Line 14"/>
          <p:cNvSpPr>
            <a:spLocks noChangeShapeType="1"/>
          </p:cNvSpPr>
          <p:nvPr/>
        </p:nvSpPr>
        <p:spPr bwMode="auto">
          <a:xfrm>
            <a:off x="5791200" y="1981200"/>
            <a:ext cx="457200" cy="0"/>
          </a:xfrm>
          <a:prstGeom prst="line">
            <a:avLst/>
          </a:prstGeom>
          <a:noFill/>
          <a:ln w="57150">
            <a:solidFill>
              <a:schemeClr val="hlink"/>
            </a:solidFill>
            <a:round/>
            <a:headEnd/>
            <a:tailEnd/>
          </a:ln>
        </p:spPr>
        <p:txBody>
          <a:bodyPr/>
          <a:lstStyle/>
          <a:p>
            <a:endParaRPr lang="zh-CN" altLang="en-US"/>
          </a:p>
        </p:txBody>
      </p:sp>
      <p:sp>
        <p:nvSpPr>
          <p:cNvPr id="9231" name="Line 15"/>
          <p:cNvSpPr>
            <a:spLocks noChangeShapeType="1"/>
          </p:cNvSpPr>
          <p:nvPr/>
        </p:nvSpPr>
        <p:spPr bwMode="auto">
          <a:xfrm>
            <a:off x="6248400" y="1981200"/>
            <a:ext cx="0" cy="381000"/>
          </a:xfrm>
          <a:prstGeom prst="line">
            <a:avLst/>
          </a:prstGeom>
          <a:noFill/>
          <a:ln w="57150">
            <a:solidFill>
              <a:schemeClr val="hlink"/>
            </a:solidFill>
            <a:round/>
            <a:headEnd/>
            <a:tailEnd type="triangle" w="med" len="med"/>
          </a:ln>
        </p:spPr>
        <p:txBody>
          <a:bodyPr/>
          <a:lstStyle/>
          <a:p>
            <a:endParaRPr lang="zh-CN" altLang="en-US"/>
          </a:p>
        </p:txBody>
      </p:sp>
      <p:sp>
        <p:nvSpPr>
          <p:cNvPr id="9232" name="Line 16"/>
          <p:cNvSpPr>
            <a:spLocks noChangeShapeType="1"/>
          </p:cNvSpPr>
          <p:nvPr/>
        </p:nvSpPr>
        <p:spPr bwMode="auto">
          <a:xfrm>
            <a:off x="1600200" y="4267200"/>
            <a:ext cx="838200" cy="0"/>
          </a:xfrm>
          <a:prstGeom prst="line">
            <a:avLst/>
          </a:prstGeom>
          <a:noFill/>
          <a:ln w="57150">
            <a:solidFill>
              <a:schemeClr val="hlink"/>
            </a:solidFill>
            <a:round/>
            <a:headEnd/>
            <a:tailEnd type="triangle" w="med" len="med"/>
          </a:ln>
        </p:spPr>
        <p:txBody>
          <a:bodyPr/>
          <a:lstStyle/>
          <a:p>
            <a:endParaRPr lang="zh-CN" altLang="en-US"/>
          </a:p>
        </p:txBody>
      </p:sp>
      <p:sp>
        <p:nvSpPr>
          <p:cNvPr id="9233" name="Line 17"/>
          <p:cNvSpPr>
            <a:spLocks noChangeShapeType="1"/>
          </p:cNvSpPr>
          <p:nvPr/>
        </p:nvSpPr>
        <p:spPr bwMode="auto">
          <a:xfrm>
            <a:off x="3276600" y="4267200"/>
            <a:ext cx="762000" cy="0"/>
          </a:xfrm>
          <a:prstGeom prst="line">
            <a:avLst/>
          </a:prstGeom>
          <a:noFill/>
          <a:ln w="57150">
            <a:solidFill>
              <a:schemeClr val="hlink"/>
            </a:solidFill>
            <a:round/>
            <a:headEnd/>
            <a:tailEnd type="triangle" w="med" len="med"/>
          </a:ln>
        </p:spPr>
        <p:txBody>
          <a:bodyPr/>
          <a:lstStyle/>
          <a:p>
            <a:endParaRPr lang="zh-CN" altLang="en-US"/>
          </a:p>
        </p:txBody>
      </p:sp>
      <p:sp>
        <p:nvSpPr>
          <p:cNvPr id="9234" name="Line 18"/>
          <p:cNvSpPr>
            <a:spLocks noChangeShapeType="1"/>
          </p:cNvSpPr>
          <p:nvPr/>
        </p:nvSpPr>
        <p:spPr bwMode="auto">
          <a:xfrm>
            <a:off x="4876800" y="4419600"/>
            <a:ext cx="990600" cy="762000"/>
          </a:xfrm>
          <a:prstGeom prst="line">
            <a:avLst/>
          </a:prstGeom>
          <a:noFill/>
          <a:ln w="57150">
            <a:solidFill>
              <a:schemeClr val="hlink"/>
            </a:solidFill>
            <a:round/>
            <a:headEnd/>
            <a:tailEnd type="triangle" w="med" len="med"/>
          </a:ln>
        </p:spPr>
        <p:txBody>
          <a:bodyPr/>
          <a:lstStyle/>
          <a:p>
            <a:endParaRPr lang="zh-CN" altLang="en-US"/>
          </a:p>
        </p:txBody>
      </p:sp>
      <p:sp>
        <p:nvSpPr>
          <p:cNvPr id="9235" name="Line 19"/>
          <p:cNvSpPr>
            <a:spLocks noChangeShapeType="1"/>
          </p:cNvSpPr>
          <p:nvPr/>
        </p:nvSpPr>
        <p:spPr bwMode="auto">
          <a:xfrm>
            <a:off x="6705600" y="3048000"/>
            <a:ext cx="838200" cy="990600"/>
          </a:xfrm>
          <a:prstGeom prst="line">
            <a:avLst/>
          </a:prstGeom>
          <a:noFill/>
          <a:ln w="57150">
            <a:solidFill>
              <a:schemeClr val="hlink"/>
            </a:solidFill>
            <a:round/>
            <a:headEnd/>
            <a:tailEnd type="triangle" w="med" len="med"/>
          </a:ln>
        </p:spPr>
        <p:txBody>
          <a:bodyPr/>
          <a:lstStyle/>
          <a:p>
            <a:endParaRPr lang="zh-CN" altLang="en-US"/>
          </a:p>
        </p:txBody>
      </p:sp>
      <p:sp>
        <p:nvSpPr>
          <p:cNvPr id="9236" name="Line 20"/>
          <p:cNvSpPr>
            <a:spLocks noChangeShapeType="1"/>
          </p:cNvSpPr>
          <p:nvPr/>
        </p:nvSpPr>
        <p:spPr bwMode="auto">
          <a:xfrm flipV="1">
            <a:off x="6705600" y="4419600"/>
            <a:ext cx="838200" cy="914400"/>
          </a:xfrm>
          <a:prstGeom prst="line">
            <a:avLst/>
          </a:prstGeom>
          <a:noFill/>
          <a:ln w="57150">
            <a:solidFill>
              <a:schemeClr val="hlink"/>
            </a:solidFill>
            <a:round/>
            <a:headEnd/>
            <a:tailEnd type="triangle" w="med" len="med"/>
          </a:ln>
        </p:spPr>
        <p:txBody>
          <a:bodyPr/>
          <a:lstStyle/>
          <a:p>
            <a:endParaRPr lang="zh-CN" altLang="en-US"/>
          </a:p>
        </p:txBody>
      </p:sp>
      <p:sp>
        <p:nvSpPr>
          <p:cNvPr id="9237" name="Line 21"/>
          <p:cNvSpPr>
            <a:spLocks noChangeShapeType="1"/>
          </p:cNvSpPr>
          <p:nvPr/>
        </p:nvSpPr>
        <p:spPr bwMode="auto">
          <a:xfrm>
            <a:off x="4495800" y="1143000"/>
            <a:ext cx="0" cy="457200"/>
          </a:xfrm>
          <a:prstGeom prst="line">
            <a:avLst/>
          </a:prstGeom>
          <a:noFill/>
          <a:ln w="57150">
            <a:solidFill>
              <a:schemeClr val="bg2"/>
            </a:solidFill>
            <a:round/>
            <a:headEnd/>
            <a:tailEnd type="triangle" w="med" len="med"/>
          </a:ln>
        </p:spPr>
        <p:txBody>
          <a:bodyPr/>
          <a:lstStyle/>
          <a:p>
            <a:endParaRPr lang="zh-CN" alt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10274" name="Rectangle 2"/>
          <p:cNvSpPr>
            <a:spLocks noGrp="1" noChangeArrowheads="1"/>
          </p:cNvSpPr>
          <p:nvPr>
            <p:ph type="title"/>
          </p:nvPr>
        </p:nvSpPr>
        <p:spPr>
          <a:xfrm>
            <a:off x="611188" y="404813"/>
            <a:ext cx="7772400" cy="579437"/>
          </a:xfrm>
        </p:spPr>
        <p:txBody>
          <a:bodyPr/>
          <a:lstStyle/>
          <a:p>
            <a:pPr algn="ctr" eaLnBrk="1" hangingPunct="1"/>
            <a:r>
              <a:rPr lang="zh-CN" altLang="en-US" sz="3600" b="1" smtClean="0">
                <a:solidFill>
                  <a:srgbClr val="000000"/>
                </a:solidFill>
                <a:effectLst/>
                <a:latin typeface="华文中宋" pitchFamily="2" charset="-122"/>
                <a:ea typeface="华文中宋" pitchFamily="2" charset="-122"/>
              </a:rPr>
              <a:t>第一节    统计调查概述</a:t>
            </a:r>
            <a:r>
              <a:rPr lang="zh-CN" altLang="en-US" sz="3200" smtClean="0">
                <a:solidFill>
                  <a:schemeClr val="bg2"/>
                </a:solidFill>
                <a:effectLst/>
                <a:latin typeface="黑体" pitchFamily="2" charset="-122"/>
                <a:ea typeface="黑体" pitchFamily="2" charset="-122"/>
              </a:rPr>
              <a:t> </a:t>
            </a:r>
          </a:p>
        </p:txBody>
      </p:sp>
      <p:sp>
        <p:nvSpPr>
          <p:cNvPr id="310275" name="Rectangle 3"/>
          <p:cNvSpPr>
            <a:spLocks noGrp="1" noChangeArrowheads="1"/>
          </p:cNvSpPr>
          <p:nvPr>
            <p:ph type="body" idx="1"/>
          </p:nvPr>
        </p:nvSpPr>
        <p:spPr>
          <a:xfrm>
            <a:off x="533400" y="1066800"/>
            <a:ext cx="8153400" cy="5457825"/>
          </a:xfrm>
        </p:spPr>
        <p:txBody>
          <a:bodyPr/>
          <a:lstStyle/>
          <a:p>
            <a:pPr marL="609600" indent="-609600" algn="just" eaLnBrk="1" hangingPunct="1">
              <a:lnSpc>
                <a:spcPct val="120000"/>
              </a:lnSpc>
              <a:buClr>
                <a:srgbClr val="FF3399"/>
              </a:buClr>
              <a:buFont typeface="Wingdings" pitchFamily="2" charset="2"/>
              <a:buNone/>
            </a:pPr>
            <a:r>
              <a:rPr lang="zh-CN" altLang="en-US" dirty="0" smtClean="0">
                <a:solidFill>
                  <a:schemeClr val="bg2"/>
                </a:solidFill>
                <a:effectLst/>
                <a:latin typeface="Times New Roman" pitchFamily="18" charset="0"/>
                <a:ea typeface="华文行楷" pitchFamily="2" charset="-122"/>
              </a:rPr>
              <a:t>一、统计数据的收集</a:t>
            </a:r>
          </a:p>
          <a:p>
            <a:pPr marL="609600" indent="-609600" algn="just" eaLnBrk="1" hangingPunct="1">
              <a:lnSpc>
                <a:spcPct val="120000"/>
              </a:lnSpc>
              <a:buClr>
                <a:srgbClr val="FF3399"/>
              </a:buClr>
              <a:buFont typeface="Wingdings" pitchFamily="2" charset="2"/>
              <a:buNone/>
            </a:pPr>
            <a:r>
              <a:rPr lang="zh-CN" altLang="en-US" sz="2400" dirty="0" smtClean="0">
                <a:solidFill>
                  <a:schemeClr val="bg2"/>
                </a:solidFill>
                <a:effectLst/>
                <a:latin typeface="Times New Roman" pitchFamily="18" charset="0"/>
              </a:rPr>
              <a:t>收集数据资料的方式：</a:t>
            </a:r>
          </a:p>
          <a:p>
            <a:pPr marL="609600" indent="-609600" algn="just" eaLnBrk="1" hangingPunct="1">
              <a:lnSpc>
                <a:spcPct val="130000"/>
              </a:lnSpc>
              <a:buClr>
                <a:srgbClr val="FF3399"/>
              </a:buClr>
              <a:buFont typeface="Wingdings" pitchFamily="2" charset="2"/>
              <a:buChar char="q"/>
            </a:pPr>
            <a:r>
              <a:rPr lang="zh-CN" altLang="en-US" sz="2400" dirty="0" smtClean="0">
                <a:solidFill>
                  <a:schemeClr val="bg2"/>
                </a:solidFill>
                <a:effectLst/>
                <a:latin typeface="Times New Roman" pitchFamily="18" charset="0"/>
              </a:rPr>
              <a:t>科学实验：为揭示事物之间的因果关系，而在人为安排的环境下对所研究事物进行观察。</a:t>
            </a:r>
          </a:p>
          <a:p>
            <a:pPr marL="609600" indent="-609600" algn="just" eaLnBrk="1" hangingPunct="1">
              <a:lnSpc>
                <a:spcPct val="130000"/>
              </a:lnSpc>
              <a:buClr>
                <a:srgbClr val="FF3399"/>
              </a:buClr>
              <a:buFont typeface="Wingdings" pitchFamily="2" charset="2"/>
              <a:buChar char="q"/>
            </a:pPr>
            <a:r>
              <a:rPr lang="zh-CN" altLang="en-US" sz="2400" dirty="0" smtClean="0">
                <a:solidFill>
                  <a:schemeClr val="bg2"/>
                </a:solidFill>
                <a:effectLst/>
                <a:latin typeface="Times New Roman" pitchFamily="18" charset="0"/>
              </a:rPr>
              <a:t>管理核算：根据行政和业务管理的需要，而对事物运动过程及其结果进行连续记载。</a:t>
            </a:r>
          </a:p>
          <a:p>
            <a:pPr marL="609600" indent="-609600" algn="just" eaLnBrk="1" hangingPunct="1">
              <a:lnSpc>
                <a:spcPct val="130000"/>
              </a:lnSpc>
              <a:buClr>
                <a:srgbClr val="FF3399"/>
              </a:buClr>
              <a:buFont typeface="Wingdings" pitchFamily="2" charset="2"/>
              <a:buChar char="q"/>
            </a:pPr>
            <a:r>
              <a:rPr lang="zh-CN" altLang="en-US" sz="2400" dirty="0" smtClean="0">
                <a:solidFill>
                  <a:schemeClr val="bg2"/>
                </a:solidFill>
                <a:effectLst/>
                <a:latin typeface="Times New Roman" pitchFamily="18" charset="0"/>
              </a:rPr>
              <a:t>统计调查：统计部门组织的，严格按照统计调查方案的目的要求、工作程序和工作方法来进行。</a:t>
            </a:r>
          </a:p>
          <a:p>
            <a:pPr marL="609600" indent="-609600" algn="just" eaLnBrk="1" hangingPunct="1">
              <a:lnSpc>
                <a:spcPct val="130000"/>
              </a:lnSpc>
              <a:buClr>
                <a:srgbClr val="FF3399"/>
              </a:buClr>
              <a:buFont typeface="Wingdings" pitchFamily="2" charset="2"/>
              <a:buChar char="q"/>
            </a:pPr>
            <a:r>
              <a:rPr lang="zh-CN" altLang="en-US" sz="2400" dirty="0" smtClean="0">
                <a:solidFill>
                  <a:schemeClr val="bg2"/>
                </a:solidFill>
                <a:effectLst/>
                <a:latin typeface="Times New Roman" pitchFamily="18" charset="0"/>
              </a:rPr>
              <a:t>市场调查：由非统计部门组织，为某一特定目的，为市场经济发展的需要所进行的调查。</a:t>
            </a:r>
          </a:p>
        </p:txBody>
      </p:sp>
    </p:spTree>
  </p:cSld>
  <p:clrMapOvr>
    <a:masterClrMapping/>
  </p:clrMapOvr>
  <p:transition>
    <p:pull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310274"/>
                                        </p:tgtEl>
                                        <p:attrNameLst>
                                          <p:attrName>style.visibility</p:attrName>
                                        </p:attrNameLst>
                                      </p:cBhvr>
                                      <p:to>
                                        <p:strVal val="visible"/>
                                      </p:to>
                                    </p:set>
                                    <p:anim calcmode="lin" valueType="num">
                                      <p:cBhvr additive="base">
                                        <p:cTn id="7" dur="500" fill="hold"/>
                                        <p:tgtEl>
                                          <p:spTgt spid="310274"/>
                                        </p:tgtEl>
                                        <p:attrNameLst>
                                          <p:attrName>ppt_x</p:attrName>
                                        </p:attrNameLst>
                                      </p:cBhvr>
                                      <p:tavLst>
                                        <p:tav tm="0">
                                          <p:val>
                                            <p:strVal val="#ppt_x"/>
                                          </p:val>
                                        </p:tav>
                                        <p:tav tm="100000">
                                          <p:val>
                                            <p:strVal val="#ppt_x"/>
                                          </p:val>
                                        </p:tav>
                                      </p:tavLst>
                                    </p:anim>
                                    <p:anim calcmode="lin" valueType="num">
                                      <p:cBhvr additive="base">
                                        <p:cTn id="8" dur="500" fill="hold"/>
                                        <p:tgtEl>
                                          <p:spTgt spid="31027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310275">
                                            <p:txEl>
                                              <p:pRg st="0" end="0"/>
                                            </p:txEl>
                                          </p:spTgt>
                                        </p:tgtEl>
                                        <p:attrNameLst>
                                          <p:attrName>style.visibility</p:attrName>
                                        </p:attrNameLst>
                                      </p:cBhvr>
                                      <p:to>
                                        <p:strVal val="visible"/>
                                      </p:to>
                                    </p:set>
                                    <p:animEffect transition="in" filter="wipe(left)">
                                      <p:cBhvr>
                                        <p:cTn id="13" dur="500"/>
                                        <p:tgtEl>
                                          <p:spTgt spid="310275">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310275">
                                            <p:txEl>
                                              <p:pRg st="1" end="1"/>
                                            </p:txEl>
                                          </p:spTgt>
                                        </p:tgtEl>
                                        <p:attrNameLst>
                                          <p:attrName>style.visibility</p:attrName>
                                        </p:attrNameLst>
                                      </p:cBhvr>
                                      <p:to>
                                        <p:strVal val="visible"/>
                                      </p:to>
                                    </p:set>
                                    <p:animEffect transition="in" filter="wipe(left)">
                                      <p:cBhvr>
                                        <p:cTn id="18" dur="500"/>
                                        <p:tgtEl>
                                          <p:spTgt spid="310275">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310275">
                                            <p:txEl>
                                              <p:pRg st="2" end="2"/>
                                            </p:txEl>
                                          </p:spTgt>
                                        </p:tgtEl>
                                        <p:attrNameLst>
                                          <p:attrName>style.visibility</p:attrName>
                                        </p:attrNameLst>
                                      </p:cBhvr>
                                      <p:to>
                                        <p:strVal val="visible"/>
                                      </p:to>
                                    </p:set>
                                    <p:animEffect transition="in" filter="wipe(left)">
                                      <p:cBhvr>
                                        <p:cTn id="23" dur="500"/>
                                        <p:tgtEl>
                                          <p:spTgt spid="310275">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310275">
                                            <p:txEl>
                                              <p:pRg st="3" end="3"/>
                                            </p:txEl>
                                          </p:spTgt>
                                        </p:tgtEl>
                                        <p:attrNameLst>
                                          <p:attrName>style.visibility</p:attrName>
                                        </p:attrNameLst>
                                      </p:cBhvr>
                                      <p:to>
                                        <p:strVal val="visible"/>
                                      </p:to>
                                    </p:set>
                                    <p:animEffect transition="in" filter="wipe(left)">
                                      <p:cBhvr>
                                        <p:cTn id="28" dur="500"/>
                                        <p:tgtEl>
                                          <p:spTgt spid="310275">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310275">
                                            <p:txEl>
                                              <p:pRg st="4" end="4"/>
                                            </p:txEl>
                                          </p:spTgt>
                                        </p:tgtEl>
                                        <p:attrNameLst>
                                          <p:attrName>style.visibility</p:attrName>
                                        </p:attrNameLst>
                                      </p:cBhvr>
                                      <p:to>
                                        <p:strVal val="visible"/>
                                      </p:to>
                                    </p:set>
                                    <p:animEffect transition="in" filter="wipe(left)">
                                      <p:cBhvr>
                                        <p:cTn id="33" dur="500"/>
                                        <p:tgtEl>
                                          <p:spTgt spid="310275">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310275">
                                            <p:txEl>
                                              <p:pRg st="5" end="5"/>
                                            </p:txEl>
                                          </p:spTgt>
                                        </p:tgtEl>
                                        <p:attrNameLst>
                                          <p:attrName>style.visibility</p:attrName>
                                        </p:attrNameLst>
                                      </p:cBhvr>
                                      <p:to>
                                        <p:strVal val="visible"/>
                                      </p:to>
                                    </p:set>
                                    <p:animEffect transition="in" filter="wipe(left)">
                                      <p:cBhvr>
                                        <p:cTn id="38" dur="500"/>
                                        <p:tgtEl>
                                          <p:spTgt spid="31027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0274" grpId="0" autoUpdateAnimBg="0"/>
      <p:bldP spid="310275" grpId="0" build="p"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bg1">
                    <a:lumMod val="75000"/>
                  </a:schemeClr>
                </a:solidFill>
              </a:rPr>
              <a:t>数据的又一分类：</a:t>
            </a:r>
            <a:endParaRPr lang="zh-CN" altLang="en-US" dirty="0">
              <a:solidFill>
                <a:schemeClr val="bg1">
                  <a:lumMod val="75000"/>
                </a:schemeClr>
              </a:solidFill>
            </a:endParaRPr>
          </a:p>
        </p:txBody>
      </p:sp>
      <p:sp>
        <p:nvSpPr>
          <p:cNvPr id="3" name="内容占位符 2"/>
          <p:cNvSpPr>
            <a:spLocks noGrp="1"/>
          </p:cNvSpPr>
          <p:nvPr>
            <p:ph idx="1"/>
          </p:nvPr>
        </p:nvSpPr>
        <p:spPr>
          <a:solidFill>
            <a:schemeClr val="bg2">
              <a:lumMod val="60000"/>
              <a:lumOff val="40000"/>
            </a:schemeClr>
          </a:solidFill>
        </p:spPr>
        <p:txBody>
          <a:bodyPr/>
          <a:lstStyle/>
          <a:p>
            <a:r>
              <a:rPr lang="zh-CN" altLang="en-US" b="1" dirty="0" smtClean="0">
                <a:solidFill>
                  <a:srgbClr val="FFFF00"/>
                </a:solidFill>
              </a:rPr>
              <a:t>试验数据。通过试验获取的数据。</a:t>
            </a:r>
            <a:endParaRPr lang="en-US" altLang="zh-CN" b="1" dirty="0" smtClean="0">
              <a:solidFill>
                <a:srgbClr val="FFFF00"/>
              </a:solidFill>
            </a:endParaRPr>
          </a:p>
          <a:p>
            <a:endParaRPr lang="en-US" altLang="zh-CN" b="1" dirty="0" smtClean="0">
              <a:solidFill>
                <a:srgbClr val="FFFF00"/>
              </a:solidFill>
            </a:endParaRPr>
          </a:p>
          <a:p>
            <a:r>
              <a:rPr lang="zh-CN" altLang="en-US" b="1" dirty="0" smtClean="0">
                <a:solidFill>
                  <a:srgbClr val="FFFF00"/>
                </a:solidFill>
              </a:rPr>
              <a:t>观测数据。通过调查或者观测获得的数据；没有对事物人为控制条件下得到。</a:t>
            </a:r>
            <a:endParaRPr lang="en-US" altLang="zh-CN" b="1" dirty="0" smtClean="0">
              <a:solidFill>
                <a:srgbClr val="FFFF00"/>
              </a:solidFill>
            </a:endParaRPr>
          </a:p>
        </p:txBody>
      </p:sp>
    </p:spTree>
  </p:cSld>
  <p:clrMapOvr>
    <a:masterClrMapping/>
  </p:clrMapOvr>
  <p:transition>
    <p:pull dir="u"/>
  </p:transition>
  <p:timing>
    <p:tnLst>
      <p:par>
        <p:cTn id="1" dur="indefinite" restart="never" nodeType="tmRoot"/>
      </p:par>
    </p:tnLst>
  </p:timing>
</p:sld>
</file>

<file path=ppt/theme/theme1.xml><?xml version="1.0" encoding="utf-8"?>
<a:theme xmlns:a="http://schemas.openxmlformats.org/drawingml/2006/main" name="统计学ch2">
  <a:themeElements>
    <a:clrScheme name="统计学ch2 1">
      <a:dk1>
        <a:srgbClr val="000066"/>
      </a:dk1>
      <a:lt1>
        <a:srgbClr val="FFFFFF"/>
      </a:lt1>
      <a:dk2>
        <a:srgbClr val="0000CC"/>
      </a:dk2>
      <a:lt2>
        <a:srgbClr val="CCFFFF"/>
      </a:lt2>
      <a:accent1>
        <a:srgbClr val="CC99FF"/>
      </a:accent1>
      <a:accent2>
        <a:srgbClr val="9999FF"/>
      </a:accent2>
      <a:accent3>
        <a:srgbClr val="AAAAE2"/>
      </a:accent3>
      <a:accent4>
        <a:srgbClr val="DADADA"/>
      </a:accent4>
      <a:accent5>
        <a:srgbClr val="E2CAFF"/>
      </a:accent5>
      <a:accent6>
        <a:srgbClr val="8A8AE7"/>
      </a:accent6>
      <a:hlink>
        <a:srgbClr val="99CCFF"/>
      </a:hlink>
      <a:folHlink>
        <a:srgbClr val="0066FF"/>
      </a:folHlink>
    </a:clrScheme>
    <a:fontScheme name="统计学ch2">
      <a:majorFont>
        <a:latin typeface="Tahoma"/>
        <a:ea typeface="宋体"/>
        <a:cs typeface=""/>
      </a:majorFont>
      <a:minorFont>
        <a:latin typeface="Tahom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609600" marR="0" indent="-609600" algn="just" defTabSz="914400" rtl="0" eaLnBrk="1" fontAlgn="base" latinLnBrk="0" hangingPunct="1">
          <a:lnSpc>
            <a:spcPct val="120000"/>
          </a:lnSpc>
          <a:spcBef>
            <a:spcPct val="20000"/>
          </a:spcBef>
          <a:spcAft>
            <a:spcPct val="0"/>
          </a:spcAft>
          <a:buClr>
            <a:srgbClr val="FF6600"/>
          </a:buClr>
          <a:buSzPct val="80000"/>
          <a:buFont typeface="Wingdings" pitchFamily="2" charset="2"/>
          <a:buChar char="q"/>
          <a:tabLst/>
          <a:defRPr kumimoji="1" lang="zh-CN" altLang="en-US" sz="1800" b="0" i="0" u="none" strike="noStrike" cap="none" normalizeH="0" baseline="0" smtClean="0">
            <a:ln>
              <a:noFill/>
            </a:ln>
            <a:solidFill>
              <a:schemeClr val="bg2"/>
            </a:solidFill>
            <a:effectLst/>
            <a:latin typeface="Times New Roman" pitchFamily="18" charset="0"/>
            <a:ea typeface="宋体"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609600" marR="0" indent="-609600" algn="just" defTabSz="914400" rtl="0" eaLnBrk="1" fontAlgn="base" latinLnBrk="0" hangingPunct="1">
          <a:lnSpc>
            <a:spcPct val="120000"/>
          </a:lnSpc>
          <a:spcBef>
            <a:spcPct val="20000"/>
          </a:spcBef>
          <a:spcAft>
            <a:spcPct val="0"/>
          </a:spcAft>
          <a:buClr>
            <a:srgbClr val="FF6600"/>
          </a:buClr>
          <a:buSzPct val="80000"/>
          <a:buFont typeface="Wingdings" pitchFamily="2" charset="2"/>
          <a:buChar char="q"/>
          <a:tabLst/>
          <a:defRPr kumimoji="1" lang="zh-CN" altLang="en-US" sz="1800" b="0" i="0" u="none" strike="noStrike" cap="none" normalizeH="0" baseline="0" smtClean="0">
            <a:ln>
              <a:noFill/>
            </a:ln>
            <a:solidFill>
              <a:schemeClr val="bg2"/>
            </a:solidFill>
            <a:effectLst/>
            <a:latin typeface="Times New Roman" pitchFamily="18" charset="0"/>
            <a:ea typeface="宋体" pitchFamily="2" charset="-122"/>
          </a:defRPr>
        </a:defPPr>
      </a:lstStyle>
    </a:lnDef>
  </a:objectDefaults>
  <a:extraClrSchemeLst>
    <a:extraClrScheme>
      <a:clrScheme name="统计学ch2 1">
        <a:dk1>
          <a:srgbClr val="000066"/>
        </a:dk1>
        <a:lt1>
          <a:srgbClr val="FFFFFF"/>
        </a:lt1>
        <a:dk2>
          <a:srgbClr val="0000CC"/>
        </a:dk2>
        <a:lt2>
          <a:srgbClr val="CCFFFF"/>
        </a:lt2>
        <a:accent1>
          <a:srgbClr val="CC99FF"/>
        </a:accent1>
        <a:accent2>
          <a:srgbClr val="9999FF"/>
        </a:accent2>
        <a:accent3>
          <a:srgbClr val="AAAAE2"/>
        </a:accent3>
        <a:accent4>
          <a:srgbClr val="DADA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统计学ch2 2">
        <a:dk1>
          <a:srgbClr val="000066"/>
        </a:dk1>
        <a:lt1>
          <a:srgbClr val="FFFFFF"/>
        </a:lt1>
        <a:dk2>
          <a:srgbClr val="6699FF"/>
        </a:dk2>
        <a:lt2>
          <a:srgbClr val="CCFFFF"/>
        </a:lt2>
        <a:accent1>
          <a:srgbClr val="CC99FF"/>
        </a:accent1>
        <a:accent2>
          <a:srgbClr val="9999FF"/>
        </a:accent2>
        <a:accent3>
          <a:srgbClr val="B8CAFF"/>
        </a:accent3>
        <a:accent4>
          <a:srgbClr val="DADA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统计学ch2 3">
        <a:dk1>
          <a:srgbClr val="393939"/>
        </a:dk1>
        <a:lt1>
          <a:srgbClr val="FFFFFF"/>
        </a:lt1>
        <a:dk2>
          <a:srgbClr val="000000"/>
        </a:dk2>
        <a:lt2>
          <a:srgbClr val="FFFFFF"/>
        </a:lt2>
        <a:accent1>
          <a:srgbClr val="CBCBCB"/>
        </a:accent1>
        <a:accent2>
          <a:srgbClr val="868686"/>
        </a:accent2>
        <a:accent3>
          <a:srgbClr val="AAAAAA"/>
        </a:accent3>
        <a:accent4>
          <a:srgbClr val="DADADA"/>
        </a:accent4>
        <a:accent5>
          <a:srgbClr val="E2E2E2"/>
        </a:accent5>
        <a:accent6>
          <a:srgbClr val="797979"/>
        </a:accent6>
        <a:hlink>
          <a:srgbClr val="4D4D4D"/>
        </a:hlink>
        <a:folHlink>
          <a:srgbClr val="EAEAEA"/>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统计学ch2 1">
    <a:dk1>
      <a:srgbClr val="000066"/>
    </a:dk1>
    <a:lt1>
      <a:srgbClr val="FFFFFF"/>
    </a:lt1>
    <a:dk2>
      <a:srgbClr val="0000CC"/>
    </a:dk2>
    <a:lt2>
      <a:srgbClr val="CCFFFF"/>
    </a:lt2>
    <a:accent1>
      <a:srgbClr val="CC99FF"/>
    </a:accent1>
    <a:accent2>
      <a:srgbClr val="9999FF"/>
    </a:accent2>
    <a:accent3>
      <a:srgbClr val="AAAAE2"/>
    </a:accent3>
    <a:accent4>
      <a:srgbClr val="DADADA"/>
    </a:accent4>
    <a:accent5>
      <a:srgbClr val="E2CAFF"/>
    </a:accent5>
    <a:accent6>
      <a:srgbClr val="8A8AE7"/>
    </a:accent6>
    <a:hlink>
      <a:srgbClr val="99CCFF"/>
    </a:hlink>
    <a:folHlink>
      <a:srgbClr val="0066FF"/>
    </a:folHlink>
  </a:clrScheme>
</a:themeOverride>
</file>

<file path=docProps/app.xml><?xml version="1.0" encoding="utf-8"?>
<Properties xmlns="http://schemas.openxmlformats.org/officeDocument/2006/extended-properties" xmlns:vt="http://schemas.openxmlformats.org/officeDocument/2006/docPropsVTypes">
  <Template/>
  <TotalTime>1942</TotalTime>
  <Words>3225</Words>
  <Application>Microsoft Office PowerPoint</Application>
  <PresentationFormat>全屏显示(4:3)</PresentationFormat>
  <Paragraphs>465</Paragraphs>
  <Slides>67</Slides>
  <Notes>15</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67</vt:i4>
      </vt:variant>
    </vt:vector>
  </HeadingPairs>
  <TitlesOfParts>
    <vt:vector size="81" baseType="lpstr">
      <vt:lpstr>方正楷体</vt:lpstr>
      <vt:lpstr>黑体</vt:lpstr>
      <vt:lpstr>华文隶书</vt:lpstr>
      <vt:lpstr>华文行楷</vt:lpstr>
      <vt:lpstr>华文中宋</vt:lpstr>
      <vt:lpstr>楷体_GB2312</vt:lpstr>
      <vt:lpstr>宋体</vt:lpstr>
      <vt:lpstr>文鼎CS大宋</vt:lpstr>
      <vt:lpstr>Arial Black</vt:lpstr>
      <vt:lpstr>Tahoma</vt:lpstr>
      <vt:lpstr>Times New Roman</vt:lpstr>
      <vt:lpstr>Wingdings</vt:lpstr>
      <vt:lpstr>Wingdings 3</vt:lpstr>
      <vt:lpstr>统计学ch2</vt:lpstr>
      <vt:lpstr>统 计 学 </vt:lpstr>
      <vt:lpstr>PowerPoint 演示文稿</vt:lpstr>
      <vt:lpstr>两家预测结果</vt:lpstr>
      <vt:lpstr>PowerPoint 演示文稿</vt:lpstr>
      <vt:lpstr>PowerPoint 演示文稿</vt:lpstr>
      <vt:lpstr>另外一场预测（1948）</vt:lpstr>
      <vt:lpstr>PowerPoint 演示文稿</vt:lpstr>
      <vt:lpstr>第一节    统计调查概述 </vt:lpstr>
      <vt:lpstr>数据的又一分类：</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四、中国经济社会统计调查的组织体系 </vt:lpstr>
      <vt:lpstr>第二节    统计调查方案的设计 </vt:lpstr>
      <vt:lpstr>调查目的</vt:lpstr>
      <vt:lpstr>案例： </vt:lpstr>
      <vt:lpstr>PowerPoint 演示文稿</vt:lpstr>
      <vt:lpstr>PowerPoint 演示文稿</vt:lpstr>
      <vt:lpstr>PowerPoint 演示文稿</vt:lpstr>
      <vt:lpstr>PowerPoint 演示文稿</vt:lpstr>
      <vt:lpstr>PowerPoint 演示文稿</vt:lpstr>
      <vt:lpstr>PowerPoint 演示文稿</vt:lpstr>
      <vt:lpstr>第二节    统计调查方案的设计 </vt:lpstr>
      <vt:lpstr>PowerPoint 演示文稿</vt:lpstr>
      <vt:lpstr>PowerPoint 演示文稿</vt:lpstr>
      <vt:lpstr>第三节    统计调查问卷的设计 </vt:lpstr>
      <vt:lpstr>PowerPoint 演示文稿</vt:lpstr>
      <vt:lpstr>PowerPoint 演示文稿</vt:lpstr>
      <vt:lpstr>PowerPoint 演示文稿</vt:lpstr>
      <vt:lpstr>PowerPoint 演示文稿</vt:lpstr>
      <vt:lpstr>PowerPoint 演示文稿</vt:lpstr>
      <vt:lpstr>PowerPoint 演示文稿</vt:lpstr>
      <vt:lpstr>问卷问题设计原则</vt:lpstr>
      <vt:lpstr>问题设计原则：</vt:lpstr>
      <vt:lpstr>问题设计原则：</vt:lpstr>
      <vt:lpstr>问题设计原则：</vt:lpstr>
      <vt:lpstr>问题设计原则：</vt:lpstr>
      <vt:lpstr>问题设计原则：</vt:lpstr>
      <vt:lpstr>问题设计原则：</vt:lpstr>
      <vt:lpstr>问题设计原则：</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统计调查方法体系： </vt:lpstr>
      <vt:lpstr>思考题：哪个结果更值得信赖？</vt:lpstr>
      <vt:lpstr>思考题：调查是否科学？</vt:lpstr>
    </vt:vector>
  </TitlesOfParts>
  <Company>soft.netnest.com.cn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统 计 学 </dc:title>
  <dc:creator>Statistics BTBU</dc:creator>
  <cp:lastModifiedBy>Luo</cp:lastModifiedBy>
  <cp:revision>195</cp:revision>
  <dcterms:created xsi:type="dcterms:W3CDTF">2006-08-26T04:27:50Z</dcterms:created>
  <dcterms:modified xsi:type="dcterms:W3CDTF">2022-03-07T02:08:36Z</dcterms:modified>
</cp:coreProperties>
</file>

<file path=docProps/thumbnail.jpeg>
</file>